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ink/ink1.xml" ContentType="application/inkml+xml"/>
  <Override PartName="/ppt/ink/ink2.xml" ContentType="application/inkml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260" r:id="rId3"/>
    <p:sldId id="290" r:id="rId4"/>
    <p:sldId id="274" r:id="rId5"/>
    <p:sldId id="292" r:id="rId6"/>
    <p:sldId id="265" r:id="rId7"/>
    <p:sldId id="342" r:id="rId8"/>
    <p:sldId id="293" r:id="rId9"/>
    <p:sldId id="363" r:id="rId10"/>
    <p:sldId id="278" r:id="rId11"/>
    <p:sldId id="364" r:id="rId12"/>
    <p:sldId id="298" r:id="rId13"/>
    <p:sldId id="365" r:id="rId14"/>
    <p:sldId id="300" r:id="rId15"/>
    <p:sldId id="366" r:id="rId16"/>
    <p:sldId id="301" r:id="rId17"/>
    <p:sldId id="367" r:id="rId18"/>
    <p:sldId id="371" r:id="rId19"/>
    <p:sldId id="369" r:id="rId20"/>
    <p:sldId id="370" r:id="rId21"/>
    <p:sldId id="294" r:id="rId22"/>
    <p:sldId id="302" r:id="rId23"/>
    <p:sldId id="295" r:id="rId24"/>
    <p:sldId id="273" r:id="rId25"/>
    <p:sldId id="320" r:id="rId26"/>
    <p:sldId id="275" r:id="rId27"/>
    <p:sldId id="312" r:id="rId28"/>
    <p:sldId id="376" r:id="rId29"/>
    <p:sldId id="321" r:id="rId30"/>
    <p:sldId id="360" r:id="rId31"/>
    <p:sldId id="410" r:id="rId32"/>
    <p:sldId id="411" r:id="rId33"/>
    <p:sldId id="412" r:id="rId34"/>
    <p:sldId id="357" r:id="rId35"/>
    <p:sldId id="409" r:id="rId36"/>
    <p:sldId id="416" r:id="rId37"/>
    <p:sldId id="377" r:id="rId38"/>
    <p:sldId id="378" r:id="rId39"/>
    <p:sldId id="379" r:id="rId40"/>
    <p:sldId id="313" r:id="rId41"/>
    <p:sldId id="315" r:id="rId42"/>
    <p:sldId id="362" r:id="rId43"/>
    <p:sldId id="358" r:id="rId44"/>
    <p:sldId id="380" r:id="rId45"/>
    <p:sldId id="381" r:id="rId46"/>
    <p:sldId id="382" r:id="rId47"/>
    <p:sldId id="383" r:id="rId48"/>
    <p:sldId id="353" r:id="rId49"/>
    <p:sldId id="384" r:id="rId50"/>
    <p:sldId id="355" r:id="rId51"/>
    <p:sldId id="356" r:id="rId52"/>
    <p:sldId id="386" r:id="rId53"/>
    <p:sldId id="392" r:id="rId54"/>
    <p:sldId id="388" r:id="rId55"/>
    <p:sldId id="389" r:id="rId56"/>
    <p:sldId id="390" r:id="rId57"/>
    <p:sldId id="319" r:id="rId58"/>
    <p:sldId id="408" r:id="rId59"/>
    <p:sldId id="339" r:id="rId60"/>
    <p:sldId id="327" r:id="rId61"/>
    <p:sldId id="372" r:id="rId62"/>
    <p:sldId id="373" r:id="rId63"/>
    <p:sldId id="374" r:id="rId64"/>
    <p:sldId id="375" r:id="rId65"/>
    <p:sldId id="413" r:id="rId66"/>
    <p:sldId id="414" r:id="rId67"/>
    <p:sldId id="415" r:id="rId68"/>
    <p:sldId id="351" r:id="rId69"/>
    <p:sldId id="345" r:id="rId70"/>
    <p:sldId id="346" r:id="rId71"/>
    <p:sldId id="347" r:id="rId72"/>
    <p:sldId id="349" r:id="rId73"/>
    <p:sldId id="314" r:id="rId74"/>
    <p:sldId id="326" r:id="rId75"/>
    <p:sldId id="393" r:id="rId76"/>
    <p:sldId id="352" r:id="rId77"/>
    <p:sldId id="394" r:id="rId78"/>
    <p:sldId id="395" r:id="rId79"/>
    <p:sldId id="397" r:id="rId80"/>
    <p:sldId id="399" r:id="rId81"/>
    <p:sldId id="400" r:id="rId82"/>
    <p:sldId id="401" r:id="rId83"/>
    <p:sldId id="403" r:id="rId84"/>
    <p:sldId id="404" r:id="rId85"/>
    <p:sldId id="417" r:id="rId86"/>
    <p:sldId id="406" r:id="rId87"/>
    <p:sldId id="407" r:id="rId88"/>
    <p:sldId id="330" r:id="rId89"/>
    <p:sldId id="341" r:id="rId90"/>
    <p:sldId id="331" r:id="rId91"/>
    <p:sldId id="332" r:id="rId92"/>
    <p:sldId id="270" r:id="rId93"/>
    <p:sldId id="271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E91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158"/>
  </p:normalViewPr>
  <p:slideViewPr>
    <p:cSldViewPr snapToGrid="0">
      <p:cViewPr>
        <p:scale>
          <a:sx n="100" d="100"/>
          <a:sy n="100" d="100"/>
        </p:scale>
        <p:origin x="264" y="30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0T10:57:21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19659 12462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20T10:57:21.1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20558 9684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1F9C1-C1E5-4C2A-94FA-52FA89BD6D5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95EA-E795-4B94-A334-ED4B6B715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34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5EA-E795-4B94-A334-ED4B6B7153E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44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95EA-E795-4B94-A334-ED4B6B7153EC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3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D491-405E-46B5-B7A2-7445BC961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14397D-1A34-4711-A3D0-C70D0F2D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3DA57-1974-4024-A432-770263BA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D7203-7E8F-45F5-8A54-1D0734C7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0FE2C-ADDC-4F1A-B55F-966CA6DE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7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스프링클스와 같은 작은 줄로 채워진 원">
            <a:extLst>
              <a:ext uri="{FF2B5EF4-FFF2-40B4-BE49-F238E27FC236}">
                <a16:creationId xmlns:a16="http://schemas.microsoft.com/office/drawing/2014/main" id="{B07C6A66-2A6D-42E2-8129-74BD1A4D3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47051" y="-2366263"/>
            <a:ext cx="5310040" cy="5310040"/>
          </a:xfrm>
          <a:prstGeom prst="rect">
            <a:avLst/>
          </a:prstGeom>
        </p:spPr>
      </p:pic>
      <p:pic>
        <p:nvPicPr>
          <p:cNvPr id="6" name="그래픽 5" descr="스프링클스와 같은 작은 줄로 채워진 원">
            <a:extLst>
              <a:ext uri="{FF2B5EF4-FFF2-40B4-BE49-F238E27FC236}">
                <a16:creationId xmlns:a16="http://schemas.microsoft.com/office/drawing/2014/main" id="{CBCC7C86-C097-4426-8CB6-FEECB89ABC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4636" y="3593431"/>
            <a:ext cx="5376259" cy="537625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1CF9E-C5F3-4052-8A1D-DF1145E9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EB0AB2-733C-4520-92BF-EB3E7B2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354AF-8337-4993-9FD0-F0CCD89E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A3540-04DF-466A-8A7B-D8AA0E23ADBD}"/>
              </a:ext>
            </a:extLst>
          </p:cNvPr>
          <p:cNvSpPr txBox="1"/>
          <p:nvPr userDrawn="1"/>
        </p:nvSpPr>
        <p:spPr>
          <a:xfrm>
            <a:off x="9731270" y="6608485"/>
            <a:ext cx="2480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0" dirty="0">
                <a:solidFill>
                  <a:schemeClr val="bg1"/>
                </a:solidFill>
              </a:rPr>
              <a:t>ⓒSaebyeol Yu.</a:t>
            </a:r>
            <a:r>
              <a:rPr lang="ko-KR" altLang="en-US" sz="900" b="0" dirty="0">
                <a:solidFill>
                  <a:schemeClr val="bg1"/>
                </a:solidFill>
              </a:rPr>
              <a:t> </a:t>
            </a:r>
            <a:r>
              <a:rPr lang="en-US" altLang="ko-KR" sz="900" b="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b="0" dirty="0">
                <a:solidFill>
                  <a:schemeClr val="bg1"/>
                </a:solidFill>
              </a:rPr>
              <a:t> </a:t>
            </a:r>
            <a:r>
              <a:rPr lang="en-US" altLang="ko-KR" sz="900" b="0" dirty="0">
                <a:solidFill>
                  <a:schemeClr val="bg1"/>
                </a:solidFill>
              </a:rPr>
              <a:t>PowerPoint</a:t>
            </a:r>
            <a:endParaRPr lang="ko-KR" alt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6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4D72-7B0D-4CF2-A602-D2DB158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B18F0-981C-4A61-822F-C4C36CB92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43FEAD-0479-40A1-AB0E-BBB94DDF2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C1CE20-65DF-4F25-BCD6-67E2BBFF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5B1996-C3CB-4AF1-86CC-429E3C6A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4E326-D242-46D0-87BC-420465C8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41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4F869-228E-41B7-90DC-C92E1EB0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1AC3A-C8B1-487B-B51B-34E26002E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9A078C-0FFE-4AE3-AACD-2C467DA37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687D95-7F6D-4C86-A6BD-4A213D37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04367-4C26-4E6E-9345-03CF6E24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879E76-B51C-484A-9FE4-1B1B4355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78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2665F-6B3F-4FA2-9087-6A51959D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B851BB-C3A8-4128-ADE8-6EA9EBA4D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66652-5539-4AC1-91CC-A223FC6D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099B6-5853-4BAC-AAEF-AE3DEFF2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BC27F-A732-4CD9-BAA1-948FB568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968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D2CB2D-BF01-4543-B5BA-61DA8EB01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C45891-C262-44E4-B11D-EE27B4DDC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C5036-92A3-4AE0-BA38-841A67CE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CC0E1-5853-4E28-B45C-CFCB81A9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8F446-CBFD-4CF2-ADC4-31F51CC5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2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8C1F8-1B82-42F5-BC13-154D5289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907D9-EB92-4B27-854F-6C6846505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011FE-AC35-49ED-9246-2CDA37F4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C6053-0DC5-478C-A9F6-133DE2A7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38727-887D-445C-B307-1915406D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0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993B3-1039-40C9-BDD2-68CBF64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11187-C277-434E-917D-A4F5A35B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735FC-EA0B-4DCA-866B-C501A72A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29C6A-04CE-4E44-BA14-1559F558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FB365-1DF2-493E-B398-EEA79567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7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F6F55-B507-41A4-8045-D6A35669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D8F11C-9E82-4A4F-8D8E-EBCBE0423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D69E7-5C08-4520-B2AD-1C55D44FF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AEEF41-F390-40E3-B6E5-0E8E3FE2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39D5C2-AF96-4CE5-9DDB-1D0F27F6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85F297-818D-4020-8F39-AF6E8946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0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1043F-A367-401B-AC6F-EE0CCFD5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2E8E2C-3EBB-4C71-A88B-37CAF8C42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5C3A5C-352F-4A0A-A93E-A6E5B0BF9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C360A9-D596-48E3-9D1F-F98B6DFB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3649BC-D27F-4E10-883E-B77E9904D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A8BEED-751B-4D50-AB7D-520AC476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DC43A7-EAC9-449B-AA15-E978ABB9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0E68B9-E3B6-430B-B40A-A43AAC02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9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88366-D868-4F61-928F-D4B4B463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3309E-BE68-4B07-B600-52B0F07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A8B95D-2534-462A-A9DD-D7FF54E5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3B04A8-1231-4478-A1C5-32FB0115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5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1CF9E-C5F3-4052-8A1D-DF1145E9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EB0AB2-733C-4520-92BF-EB3E7B2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354AF-8337-4993-9FD0-F0CCD89E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DA3DF-DF59-4377-82A0-248177D906C4}"/>
              </a:ext>
            </a:extLst>
          </p:cNvPr>
          <p:cNvSpPr txBox="1"/>
          <p:nvPr userDrawn="1"/>
        </p:nvSpPr>
        <p:spPr>
          <a:xfrm>
            <a:off x="9731270" y="6608485"/>
            <a:ext cx="2480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82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1CF9E-C5F3-4052-8A1D-DF1145E9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EB0AB2-733C-4520-92BF-EB3E7B2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354AF-8337-4993-9FD0-F0CCD89E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DA3DF-DF59-4377-82A0-248177D906C4}"/>
              </a:ext>
            </a:extLst>
          </p:cNvPr>
          <p:cNvSpPr txBox="1"/>
          <p:nvPr userDrawn="1"/>
        </p:nvSpPr>
        <p:spPr>
          <a:xfrm>
            <a:off x="9731270" y="6608485"/>
            <a:ext cx="2480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0" dirty="0">
                <a:solidFill>
                  <a:schemeClr val="bg1"/>
                </a:solidFill>
              </a:rPr>
              <a:t>ⓒSaebyeol Yu.</a:t>
            </a:r>
            <a:r>
              <a:rPr lang="ko-KR" altLang="en-US" sz="900" b="0" dirty="0">
                <a:solidFill>
                  <a:schemeClr val="bg1"/>
                </a:solidFill>
              </a:rPr>
              <a:t> </a:t>
            </a:r>
            <a:r>
              <a:rPr lang="en-US" altLang="ko-KR" sz="900" b="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b="0" dirty="0">
                <a:solidFill>
                  <a:schemeClr val="bg1"/>
                </a:solidFill>
              </a:rPr>
              <a:t> </a:t>
            </a:r>
            <a:r>
              <a:rPr lang="en-US" altLang="ko-KR" sz="900" b="0" dirty="0">
                <a:solidFill>
                  <a:schemeClr val="bg1"/>
                </a:solidFill>
              </a:rPr>
              <a:t>PowerPoint</a:t>
            </a:r>
            <a:endParaRPr lang="ko-KR" alt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4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스프링클스와 같은 작은 줄로 채워진 원">
            <a:extLst>
              <a:ext uri="{FF2B5EF4-FFF2-40B4-BE49-F238E27FC236}">
                <a16:creationId xmlns:a16="http://schemas.microsoft.com/office/drawing/2014/main" id="{B07C6A66-2A6D-42E2-8129-74BD1A4D3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42251" y="-2366263"/>
            <a:ext cx="5310040" cy="5310040"/>
          </a:xfrm>
          <a:prstGeom prst="rect">
            <a:avLst/>
          </a:prstGeom>
        </p:spPr>
      </p:pic>
      <p:pic>
        <p:nvPicPr>
          <p:cNvPr id="6" name="그래픽 5" descr="스프링클스와 같은 작은 줄로 채워진 원">
            <a:extLst>
              <a:ext uri="{FF2B5EF4-FFF2-40B4-BE49-F238E27FC236}">
                <a16:creationId xmlns:a16="http://schemas.microsoft.com/office/drawing/2014/main" id="{CBCC7C86-C097-4426-8CB6-FEECB89ABC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0936" y="3593431"/>
            <a:ext cx="5376259" cy="537625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1CF9E-C5F3-4052-8A1D-DF1145E9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EB0AB2-733C-4520-92BF-EB3E7B2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354AF-8337-4993-9FD0-F0CCD89E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A3540-04DF-466A-8A7B-D8AA0E23ADBD}"/>
              </a:ext>
            </a:extLst>
          </p:cNvPr>
          <p:cNvSpPr txBox="1"/>
          <p:nvPr userDrawn="1"/>
        </p:nvSpPr>
        <p:spPr>
          <a:xfrm>
            <a:off x="9731270" y="6608485"/>
            <a:ext cx="2480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5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344C44-D3E2-473E-A93E-409747D9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5862BA-D7CE-42F6-A5CF-2895DF9D7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94262-1336-471E-A424-5586DBAA9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59267-FE0C-4659-B067-8645B1F8616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6F452-995B-478B-9270-5F4C72F2A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C6755-8F63-4404-A851-CD262EB64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100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Relationship Id="rId4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Relationship Id="rId4" Type="http://schemas.openxmlformats.org/officeDocument/2006/relationships/image" Target="../media/image1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.xml"/><Relationship Id="rId4" Type="http://schemas.openxmlformats.org/officeDocument/2006/relationships/image" Target="../media/image1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947531" y="947459"/>
            <a:ext cx="4360128" cy="4963082"/>
            <a:chOff x="3947531" y="725312"/>
            <a:chExt cx="4360128" cy="496308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947531" y="725312"/>
              <a:ext cx="4360126" cy="4360126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3947532" y="4506364"/>
              <a:ext cx="4360127" cy="11820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426554" y="4688371"/>
              <a:ext cx="1402080" cy="8180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4800" spc="-150" dirty="0">
                  <a:solidFill>
                    <a:schemeClr val="tx2">
                      <a:lumMod val="75000"/>
                    </a:schemeClr>
                  </a:solidFill>
                </a:rPr>
                <a:t>공간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FD4F-DAD0-471D-AB29-6FDFDE7F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DC191B-3A1B-46BF-91A9-0AE9AC67E6F2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FAEB91-6F53-4C8F-B75D-8F3188F23FCD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F91C5C-5296-4DD9-8336-3A16873D494E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D47174B-C8AE-4F04-89B8-3DE8A0FD1471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F0291F2-390A-41A2-B84A-13830EDE33A6}"/>
              </a:ext>
            </a:extLst>
          </p:cNvPr>
          <p:cNvSpPr/>
          <p:nvPr/>
        </p:nvSpPr>
        <p:spPr>
          <a:xfrm>
            <a:off x="635991" y="1512395"/>
            <a:ext cx="3525520" cy="22942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1BFB4BDA-F69B-4A48-A02F-F9170FF5DF99}"/>
              </a:ext>
            </a:extLst>
          </p:cNvPr>
          <p:cNvSpPr txBox="1"/>
          <p:nvPr/>
        </p:nvSpPr>
        <p:spPr>
          <a:xfrm>
            <a:off x="768071" y="4668184"/>
            <a:ext cx="3261361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가지 주요 카테고리로 분류된 메뉴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외국인 관광객을 위한 테마형 정보 공유 섹션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F3B613D-F40D-47F4-A21C-F4D347CC173E}"/>
              </a:ext>
            </a:extLst>
          </p:cNvPr>
          <p:cNvSpPr txBox="1"/>
          <p:nvPr/>
        </p:nvSpPr>
        <p:spPr>
          <a:xfrm>
            <a:off x="1654798" y="405272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카테고리 메뉴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E6926DE-0FC9-4AD0-B325-984074AE14EF}"/>
              </a:ext>
            </a:extLst>
          </p:cNvPr>
          <p:cNvSpPr/>
          <p:nvPr/>
        </p:nvSpPr>
        <p:spPr>
          <a:xfrm>
            <a:off x="4313911" y="1512395"/>
            <a:ext cx="3525520" cy="22942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E0B1A9D-FEBF-4A09-8725-AF0554479008}"/>
              </a:ext>
            </a:extLst>
          </p:cNvPr>
          <p:cNvSpPr txBox="1"/>
          <p:nvPr/>
        </p:nvSpPr>
        <p:spPr>
          <a:xfrm>
            <a:off x="4445991" y="4668184"/>
            <a:ext cx="326136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최근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년간 외국인 관광객 수 월별 변화 시각화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관광 수요 증가에 따른 플랫폼 필요성 부각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여성 관광객의 비중이 높아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BEUATY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 활성화 기대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7DB97759-8A4A-47E5-895C-3FF0F51D5D17}"/>
              </a:ext>
            </a:extLst>
          </p:cNvPr>
          <p:cNvSpPr txBox="1"/>
          <p:nvPr/>
        </p:nvSpPr>
        <p:spPr>
          <a:xfrm>
            <a:off x="5210088" y="4052728"/>
            <a:ext cx="17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관광객 수 그래프</a:t>
            </a: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9BDD6EB9-F04A-4AC3-A033-2197513BCA2E}"/>
              </a:ext>
            </a:extLst>
          </p:cNvPr>
          <p:cNvSpPr/>
          <p:nvPr/>
        </p:nvSpPr>
        <p:spPr>
          <a:xfrm>
            <a:off x="7991831" y="1512395"/>
            <a:ext cx="3525520" cy="22942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030AF06E-9450-4C2A-A600-D62F03F83988}"/>
              </a:ext>
            </a:extLst>
          </p:cNvPr>
          <p:cNvSpPr txBox="1"/>
          <p:nvPr/>
        </p:nvSpPr>
        <p:spPr>
          <a:xfrm>
            <a:off x="8123911" y="4668184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플랫폼의 대표 기능을 간단하게 소개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직관적으로 이해하고 활용 가능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DDB2D50F-6144-4AA1-9F66-8D3A89013476}"/>
              </a:ext>
            </a:extLst>
          </p:cNvPr>
          <p:cNvSpPr txBox="1"/>
          <p:nvPr/>
        </p:nvSpPr>
        <p:spPr>
          <a:xfrm>
            <a:off x="9344864" y="405272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186507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FD4F-DAD0-471D-AB29-6FDFDE7F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4E499C-BB05-4E1F-BC41-DDE47AE0FCA3}"/>
              </a:ext>
            </a:extLst>
          </p:cNvPr>
          <p:cNvSpPr/>
          <p:nvPr/>
        </p:nvSpPr>
        <p:spPr>
          <a:xfrm>
            <a:off x="6134187" y="0"/>
            <a:ext cx="60959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69372-DC16-40F9-92DA-D70B6B6DC86C}"/>
              </a:ext>
            </a:extLst>
          </p:cNvPr>
          <p:cNvSpPr txBox="1"/>
          <p:nvPr/>
        </p:nvSpPr>
        <p:spPr>
          <a:xfrm>
            <a:off x="417237" y="2038440"/>
            <a:ext cx="3998210" cy="7083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K-FOOD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A796A-9E6E-4738-8F5F-A4B9427C25B9}"/>
              </a:ext>
            </a:extLst>
          </p:cNvPr>
          <p:cNvSpPr txBox="1"/>
          <p:nvPr/>
        </p:nvSpPr>
        <p:spPr>
          <a:xfrm>
            <a:off x="417237" y="40605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체험활동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45B600-9471-48F1-A04E-1E69B89D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93" y="96291"/>
            <a:ext cx="5905586" cy="666541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ED139B-F5C2-433C-B501-924385D3DDD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964B4-2542-413C-8D12-95C41B9589C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C9C21B-BC16-4449-B76B-533DF57C164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47C12-BF05-4F29-A4C4-F56DDB92C7BD}"/>
              </a:ext>
            </a:extLst>
          </p:cNvPr>
          <p:cNvSpPr txBox="1"/>
          <p:nvPr/>
        </p:nvSpPr>
        <p:spPr>
          <a:xfrm>
            <a:off x="417237" y="323438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게시판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C9CAA4-9B70-442E-B8D1-4CF8DFC9F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56" y="96291"/>
            <a:ext cx="5886460" cy="6657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A152C2-D492-43B4-8C89-789CBC06359C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  <p:extLst>
      <p:ext uri="{BB962C8B-B14F-4D97-AF65-F5344CB8AC3E}">
        <p14:creationId xmlns:p14="http://schemas.microsoft.com/office/powerpoint/2010/main" val="225765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5" name="TextBox 236"/>
          <p:cNvSpPr txBox="1"/>
          <p:nvPr/>
        </p:nvSpPr>
        <p:spPr>
          <a:xfrm>
            <a:off x="2126564" y="4668184"/>
            <a:ext cx="3261361" cy="1349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나만의 한식 레시피</a:t>
            </a:r>
            <a:r>
              <a:rPr lang="en-US" altLang="ko-KR" sz="1400" dirty="0"/>
              <a:t>, </a:t>
            </a:r>
            <a:r>
              <a:rPr lang="ko-KR" altLang="en-US" sz="1400" dirty="0"/>
              <a:t>추천 메뉴</a:t>
            </a:r>
            <a:r>
              <a:rPr lang="en-US" altLang="ko-KR" sz="1400" dirty="0"/>
              <a:t>,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맛집 정보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원데이</a:t>
            </a:r>
            <a:r>
              <a:rPr lang="ko-KR" altLang="en-US" sz="1400" dirty="0"/>
              <a:t> 클래스 후기 등</a:t>
            </a:r>
            <a:endParaRPr lang="en-US" altLang="ko-KR" sz="1400" dirty="0"/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다양한 주제를 자유롭게 공유하고 소통할 수 있는 커뮤니티형 게시판</a:t>
            </a:r>
            <a:endParaRPr kumimoji="0" lang="en-US" altLang="ko-KR" sz="1400" i="0" u="none" strike="noStrike" kern="1200" cap="none" spc="-150" normalizeH="0" baseline="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46" name="TextBox 237"/>
          <p:cNvSpPr txBox="1"/>
          <p:nvPr/>
        </p:nvSpPr>
        <p:spPr>
          <a:xfrm>
            <a:off x="3347519" y="4052728"/>
            <a:ext cx="819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-150" normalizeH="0" baseline="0">
                <a:solidFill>
                  <a:srgbClr val="404040"/>
                </a:solidFill>
                <a:latin typeface="J송명 Regular"/>
                <a:ea typeface="J송명 Regular"/>
              </a:rPr>
              <a:t>게시판</a:t>
            </a:r>
          </a:p>
        </p:txBody>
      </p:sp>
      <p:sp>
        <p:nvSpPr>
          <p:cNvPr id="247" name="TextBox 242"/>
          <p:cNvSpPr txBox="1"/>
          <p:nvPr/>
        </p:nvSpPr>
        <p:spPr>
          <a:xfrm>
            <a:off x="6905699" y="4668184"/>
            <a:ext cx="3261362" cy="1026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다음주 진행 예정인 </a:t>
            </a:r>
            <a:r>
              <a:rPr kumimoji="0" lang="ko-KR" altLang="en-US" sz="1400" b="0" i="0" u="none" strike="noStrike" kern="1200" cap="none" spc="-150" normalizeH="0" baseline="0" dirty="0" err="1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원데이</a:t>
            </a:r>
            <a:r>
              <a:rPr kumimoji="0" lang="ko-KR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 클래스를</a:t>
            </a:r>
            <a:endParaRPr kumimoji="0" lang="en-US" altLang="ko-KR" sz="1400" b="0" i="0" u="none" strike="noStrike" kern="1200" cap="none" spc="-150" normalizeH="0" baseline="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spc="-15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미리 확인하고 신청할 수 있는 섹션</a:t>
            </a:r>
            <a:endParaRPr lang="en-US" altLang="ko-KR" sz="1400" spc="-15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프로그램 카드 클릭 시</a:t>
            </a:r>
            <a:r>
              <a:rPr lang="en-US" altLang="ko-KR" sz="1400" spc="-15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 </a:t>
            </a:r>
            <a:r>
              <a:rPr kumimoji="0" lang="ko-KR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신청 페이지로 이동</a:t>
            </a:r>
            <a:endParaRPr kumimoji="0" lang="en-US" altLang="ko-KR" sz="1400" b="0" i="0" u="none" strike="noStrike" kern="1200" cap="none" spc="-150" normalizeH="0" baseline="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48" name="TextBox 243"/>
          <p:cNvSpPr txBox="1"/>
          <p:nvPr/>
        </p:nvSpPr>
        <p:spPr>
          <a:xfrm>
            <a:off x="8004025" y="4052728"/>
            <a:ext cx="10647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</a:rPr>
              <a:t>체험 활동</a:t>
            </a:r>
          </a:p>
        </p:txBody>
      </p:sp>
      <p:sp>
        <p:nvSpPr>
          <p:cNvPr id="249" name="직사각형 248"/>
          <p:cNvSpPr/>
          <p:nvPr/>
        </p:nvSpPr>
        <p:spPr>
          <a:xfrm>
            <a:off x="1906982" y="1534986"/>
            <a:ext cx="3525520" cy="22942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6773622" y="1512395"/>
            <a:ext cx="3525520" cy="22942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90DAD-6277-4E13-801A-6CA0C7C03C3F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FD4F-DAD0-471D-AB29-6FDFDE7F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4E499C-BB05-4E1F-BC41-DDE47AE0FCA3}"/>
              </a:ext>
            </a:extLst>
          </p:cNvPr>
          <p:cNvSpPr/>
          <p:nvPr/>
        </p:nvSpPr>
        <p:spPr>
          <a:xfrm>
            <a:off x="6134187" y="0"/>
            <a:ext cx="60959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69372-DC16-40F9-92DA-D70B6B6DC86C}"/>
              </a:ext>
            </a:extLst>
          </p:cNvPr>
          <p:cNvSpPr txBox="1"/>
          <p:nvPr/>
        </p:nvSpPr>
        <p:spPr>
          <a:xfrm>
            <a:off x="417237" y="2038440"/>
            <a:ext cx="3998210" cy="7083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K-BEAUTY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A796A-9E6E-4738-8F5F-A4B9427C25B9}"/>
              </a:ext>
            </a:extLst>
          </p:cNvPr>
          <p:cNvSpPr txBox="1"/>
          <p:nvPr/>
        </p:nvSpPr>
        <p:spPr>
          <a:xfrm>
            <a:off x="417237" y="4060555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매장 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595F27-6EFF-44A5-8382-F7ECAAF38AA9}"/>
              </a:ext>
            </a:extLst>
          </p:cNvPr>
          <p:cNvSpPr txBox="1"/>
          <p:nvPr/>
        </p:nvSpPr>
        <p:spPr>
          <a:xfrm>
            <a:off x="417237" y="488672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게시판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송명 Regular (본문)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ED139B-F5C2-433C-B501-924385D3DDD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964B4-2542-413C-8D12-95C41B9589C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C9C21B-BC16-4449-B76B-533DF57C164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47C12-BF05-4F29-A4C4-F56DDB92C7BD}"/>
              </a:ext>
            </a:extLst>
          </p:cNvPr>
          <p:cNvSpPr txBox="1"/>
          <p:nvPr/>
        </p:nvSpPr>
        <p:spPr>
          <a:xfrm>
            <a:off x="417237" y="3234388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화장품 정보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795B9-8D0C-437F-8152-8699AFE0E70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86" y="75465"/>
            <a:ext cx="5886000" cy="665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CAFB42-DDB8-4F5F-A2A4-D5C5F1D9CCE1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  <p:extLst>
      <p:ext uri="{BB962C8B-B14F-4D97-AF65-F5344CB8AC3E}">
        <p14:creationId xmlns:p14="http://schemas.microsoft.com/office/powerpoint/2010/main" val="382599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6" name="직사각형 235"/>
          <p:cNvSpPr/>
          <p:nvPr/>
        </p:nvSpPr>
        <p:spPr>
          <a:xfrm>
            <a:off x="635991" y="1512395"/>
            <a:ext cx="3525520" cy="229420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7" name="TextBox 236"/>
          <p:cNvSpPr txBox="1"/>
          <p:nvPr/>
        </p:nvSpPr>
        <p:spPr>
          <a:xfrm>
            <a:off x="768071" y="4668184"/>
            <a:ext cx="3261361" cy="138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한류의 핵심 콘텐츠인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K-BEAUTY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화장품을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외국인 관광객에게 소개하는 섹션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사용자들의 좋아요 수를 기반으로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인기 제품 직관적으로 확인 가능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654798" y="4052728"/>
            <a:ext cx="1487908" cy="36933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화장품 정보</a:t>
            </a:r>
          </a:p>
        </p:txBody>
      </p:sp>
      <p:sp>
        <p:nvSpPr>
          <p:cNvPr id="239" name="직사각형 238"/>
          <p:cNvSpPr/>
          <p:nvPr/>
        </p:nvSpPr>
        <p:spPr>
          <a:xfrm>
            <a:off x="4313911" y="1512395"/>
            <a:ext cx="3525520" cy="229420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0" name="TextBox 239"/>
          <p:cNvSpPr txBox="1"/>
          <p:nvPr/>
        </p:nvSpPr>
        <p:spPr>
          <a:xfrm>
            <a:off x="4445991" y="4668184"/>
            <a:ext cx="3261361" cy="116955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외국인 관광객이 자주 찾는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 주요 지하철역 인근을 중심으로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화장품 매장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올리브영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다이소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위치를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확인할 수 있는 지도 기반 섹션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5210088" y="4052728"/>
            <a:ext cx="1733168" cy="36933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매장 찾기</a:t>
            </a:r>
          </a:p>
        </p:txBody>
      </p:sp>
      <p:sp>
        <p:nvSpPr>
          <p:cNvPr id="242" name="직사각형 241"/>
          <p:cNvSpPr/>
          <p:nvPr/>
        </p:nvSpPr>
        <p:spPr>
          <a:xfrm>
            <a:off x="7991831" y="1512395"/>
            <a:ext cx="3525520" cy="2294208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3" name="TextBox 242"/>
          <p:cNvSpPr txBox="1"/>
          <p:nvPr/>
        </p:nvSpPr>
        <p:spPr>
          <a:xfrm>
            <a:off x="8123911" y="4668184"/>
            <a:ext cx="3261361" cy="9541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 화장품에 대한 후기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추천 제품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 팁 등 다양한 정보를 공유할 수 있는 게시판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9344864" y="4052728"/>
            <a:ext cx="819455" cy="36933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47434-9C50-47E6-BDAA-4EA43C985C80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FD4F-DAD0-471D-AB29-6FDFDE7F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4E499C-BB05-4E1F-BC41-DDE47AE0FCA3}"/>
              </a:ext>
            </a:extLst>
          </p:cNvPr>
          <p:cNvSpPr/>
          <p:nvPr/>
        </p:nvSpPr>
        <p:spPr>
          <a:xfrm>
            <a:off x="6134187" y="0"/>
            <a:ext cx="60959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69372-DC16-40F9-92DA-D70B6B6DC86C}"/>
              </a:ext>
            </a:extLst>
          </p:cNvPr>
          <p:cNvSpPr txBox="1"/>
          <p:nvPr/>
        </p:nvSpPr>
        <p:spPr>
          <a:xfrm>
            <a:off x="417237" y="2038440"/>
            <a:ext cx="3998210" cy="7083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A796A-9E6E-4738-8F5F-A4B9427C25B9}"/>
              </a:ext>
            </a:extLst>
          </p:cNvPr>
          <p:cNvSpPr txBox="1"/>
          <p:nvPr/>
        </p:nvSpPr>
        <p:spPr>
          <a:xfrm>
            <a:off x="417237" y="4060555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관광지 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595F27-6EFF-44A5-8382-F7ECAAF38AA9}"/>
              </a:ext>
            </a:extLst>
          </p:cNvPr>
          <p:cNvSpPr txBox="1"/>
          <p:nvPr/>
        </p:nvSpPr>
        <p:spPr>
          <a:xfrm>
            <a:off x="417237" y="488672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게시판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송명 Regular (본문)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ED139B-F5C2-433C-B501-924385D3DDD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964B4-2542-413C-8D12-95C41B9589C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C9C21B-BC16-4449-B76B-533DF57C164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47C12-BF05-4F29-A4C4-F56DDB92C7BD}"/>
              </a:ext>
            </a:extLst>
          </p:cNvPr>
          <p:cNvSpPr txBox="1"/>
          <p:nvPr/>
        </p:nvSpPr>
        <p:spPr>
          <a:xfrm>
            <a:off x="417237" y="3234388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생일 카페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송명 Regular (본문)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0616D3-B061-40D6-837D-48077AA5115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86" y="100800"/>
            <a:ext cx="5886000" cy="665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C23D35-318A-4A55-B777-6FC5F4AB0B99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  <p:extLst>
      <p:ext uri="{BB962C8B-B14F-4D97-AF65-F5344CB8AC3E}">
        <p14:creationId xmlns:p14="http://schemas.microsoft.com/office/powerpoint/2010/main" val="4276312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6" name="직사각형 235"/>
          <p:cNvSpPr/>
          <p:nvPr/>
        </p:nvSpPr>
        <p:spPr>
          <a:xfrm>
            <a:off x="635991" y="1512395"/>
            <a:ext cx="3525520" cy="229420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7" name="TextBox 236"/>
          <p:cNvSpPr txBox="1"/>
          <p:nvPr/>
        </p:nvSpPr>
        <p:spPr>
          <a:xfrm>
            <a:off x="768071" y="4668184"/>
            <a:ext cx="3261361" cy="138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defRPr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아티스트의 생일을 기념하는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생일카페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위치 정보를 제공하는 지도 섹션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K-POP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관광을 연결해</a:t>
            </a:r>
          </a:p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팬들이 직접 방문하고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추억을 만들 수 있는 장소를 소개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654798" y="4052728"/>
            <a:ext cx="1487908" cy="36933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생일카페</a:t>
            </a:r>
          </a:p>
        </p:txBody>
      </p:sp>
      <p:sp>
        <p:nvSpPr>
          <p:cNvPr id="239" name="직사각형 238"/>
          <p:cNvSpPr/>
          <p:nvPr/>
        </p:nvSpPr>
        <p:spPr>
          <a:xfrm>
            <a:off x="4313911" y="1512395"/>
            <a:ext cx="3525520" cy="229420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0" name="TextBox 239"/>
          <p:cNvSpPr txBox="1"/>
          <p:nvPr/>
        </p:nvSpPr>
        <p:spPr>
          <a:xfrm>
            <a:off x="4445991" y="4668184"/>
            <a:ext cx="3261361" cy="116955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한국을 대표하는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 지역의 특징과 명소 소개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도시의 고유한 매력을 한눈에 파악 가능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여행지 선택에 참고 자료로 활용 가능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5210088" y="4052728"/>
            <a:ext cx="1733168" cy="36933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관광지 설명</a:t>
            </a:r>
          </a:p>
        </p:txBody>
      </p:sp>
      <p:sp>
        <p:nvSpPr>
          <p:cNvPr id="242" name="직사각형 241"/>
          <p:cNvSpPr/>
          <p:nvPr/>
        </p:nvSpPr>
        <p:spPr>
          <a:xfrm>
            <a:off x="7991831" y="1512395"/>
            <a:ext cx="3525520" cy="2294208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3" name="TextBox 242"/>
          <p:cNvSpPr txBox="1"/>
          <p:nvPr/>
        </p:nvSpPr>
        <p:spPr>
          <a:xfrm>
            <a:off x="8123911" y="4668184"/>
            <a:ext cx="3261361" cy="9541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직접 방문한 여행지의 후기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추천 명소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숨겨진 장소등을 공유할 수 있는 게시판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생생한 현장 경험을 바탕으로 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중심의 여행 정 보 교류 가능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9344864" y="4052728"/>
            <a:ext cx="819455" cy="36933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3B03B-A6ED-47EA-81E9-A652EFE49F0F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FD4F-DAD0-471D-AB29-6FDFDE7F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4E499C-BB05-4E1F-BC41-DDE47AE0FCA3}"/>
              </a:ext>
            </a:extLst>
          </p:cNvPr>
          <p:cNvSpPr/>
          <p:nvPr/>
        </p:nvSpPr>
        <p:spPr>
          <a:xfrm>
            <a:off x="6134187" y="0"/>
            <a:ext cx="60959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69372-DC16-40F9-92DA-D70B6B6DC86C}"/>
              </a:ext>
            </a:extLst>
          </p:cNvPr>
          <p:cNvSpPr txBox="1"/>
          <p:nvPr/>
        </p:nvSpPr>
        <p:spPr>
          <a:xfrm>
            <a:off x="417237" y="2038440"/>
            <a:ext cx="3998210" cy="7083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 PAGE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A796A-9E6E-4738-8F5F-A4B9427C25B9}"/>
              </a:ext>
            </a:extLst>
          </p:cNvPr>
          <p:cNvSpPr txBox="1"/>
          <p:nvPr/>
        </p:nvSpPr>
        <p:spPr>
          <a:xfrm>
            <a:off x="417237" y="4060555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내가 신청한 프로그램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ED139B-F5C2-433C-B501-924385D3DDD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964B4-2542-413C-8D12-95C41B9589C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C9C21B-BC16-4449-B76B-533DF57C164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47C12-BF05-4F29-A4C4-F56DDB92C7BD}"/>
              </a:ext>
            </a:extLst>
          </p:cNvPr>
          <p:cNvSpPr txBox="1"/>
          <p:nvPr/>
        </p:nvSpPr>
        <p:spPr>
          <a:xfrm>
            <a:off x="417237" y="3234388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내가 작성한 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E4369F-0B36-4B8A-9D32-59F46524055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86" y="100800"/>
            <a:ext cx="5886000" cy="665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8C381E-6281-4E21-90A2-90AA007880CB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  <p:extLst>
      <p:ext uri="{BB962C8B-B14F-4D97-AF65-F5344CB8AC3E}">
        <p14:creationId xmlns:p14="http://schemas.microsoft.com/office/powerpoint/2010/main" val="57371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5" name="TextBox 236"/>
          <p:cNvSpPr txBox="1"/>
          <p:nvPr/>
        </p:nvSpPr>
        <p:spPr>
          <a:xfrm>
            <a:off x="2126564" y="4668184"/>
            <a:ext cx="3261361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spc="-15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사용자가 작성한 게시글을</a:t>
            </a:r>
            <a:endParaRPr lang="en-US" altLang="ko-KR" sz="1400" spc="-15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게시판을 통합하여 확인할 수 있는 기능</a:t>
            </a:r>
            <a:endParaRPr kumimoji="0" lang="en-US" altLang="ko-KR" sz="1400" b="0" i="0" u="none" strike="noStrike" kern="1200" cap="none" spc="-150" normalizeH="0" baseline="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46" name="TextBox 237"/>
          <p:cNvSpPr txBox="1"/>
          <p:nvPr/>
        </p:nvSpPr>
        <p:spPr>
          <a:xfrm>
            <a:off x="2996462" y="4052728"/>
            <a:ext cx="15215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</a:rPr>
              <a:t>내가 작성한 글</a:t>
            </a:r>
          </a:p>
        </p:txBody>
      </p:sp>
      <p:sp>
        <p:nvSpPr>
          <p:cNvPr id="247" name="TextBox 242"/>
          <p:cNvSpPr txBox="1"/>
          <p:nvPr/>
        </p:nvSpPr>
        <p:spPr>
          <a:xfrm>
            <a:off x="6905699" y="4668184"/>
            <a:ext cx="326136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사용자가 신청한 프로그램들을</a:t>
            </a:r>
            <a:endParaRPr kumimoji="0" lang="en-US" altLang="ko-KR" sz="1400" b="0" i="0" u="none" strike="noStrike" kern="1200" cap="none" spc="-150" normalizeH="0" baseline="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spc="-15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한눈에 확인할 수 있는 기능</a:t>
            </a:r>
            <a:endParaRPr lang="en-US" altLang="ko-KR" sz="1400" spc="-15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프로그램 상세 페이지 이동과</a:t>
            </a:r>
            <a:endParaRPr kumimoji="0" lang="en-US" altLang="ko-KR" sz="1400" b="0" i="0" u="none" strike="noStrike" kern="1200" cap="none" spc="-150" normalizeH="0" baseline="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spc="-15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예약 취소가 간편</a:t>
            </a:r>
            <a:endParaRPr kumimoji="0" lang="en-US" altLang="ko-KR" sz="1400" b="0" i="0" u="none" strike="noStrike" kern="1200" cap="none" spc="-150" normalizeH="0" baseline="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48" name="TextBox 243"/>
          <p:cNvSpPr txBox="1"/>
          <p:nvPr/>
        </p:nvSpPr>
        <p:spPr>
          <a:xfrm>
            <a:off x="7458203" y="4052728"/>
            <a:ext cx="21563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</a:rPr>
              <a:t>내가 신청한 프로그램</a:t>
            </a:r>
          </a:p>
        </p:txBody>
      </p:sp>
      <p:sp>
        <p:nvSpPr>
          <p:cNvPr id="249" name="직사각형 248"/>
          <p:cNvSpPr/>
          <p:nvPr/>
        </p:nvSpPr>
        <p:spPr>
          <a:xfrm>
            <a:off x="1906982" y="1534986"/>
            <a:ext cx="3525520" cy="229420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6773622" y="1512395"/>
            <a:ext cx="3525520" cy="22942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C1E5E-D774-4048-9A6C-CA344838027E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  <p:extLst>
      <p:ext uri="{BB962C8B-B14F-4D97-AF65-F5344CB8AC3E}">
        <p14:creationId xmlns:p14="http://schemas.microsoft.com/office/powerpoint/2010/main" val="32253108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FD4F-DAD0-471D-AB29-6FDFDE7F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4E499C-BB05-4E1F-BC41-DDE47AE0FCA3}"/>
              </a:ext>
            </a:extLst>
          </p:cNvPr>
          <p:cNvSpPr/>
          <p:nvPr/>
        </p:nvSpPr>
        <p:spPr>
          <a:xfrm>
            <a:off x="6134187" y="0"/>
            <a:ext cx="60959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69372-DC16-40F9-92DA-D70B6B6DC86C}"/>
              </a:ext>
            </a:extLst>
          </p:cNvPr>
          <p:cNvSpPr txBox="1"/>
          <p:nvPr/>
        </p:nvSpPr>
        <p:spPr>
          <a:xfrm>
            <a:off x="417237" y="2038440"/>
            <a:ext cx="3998210" cy="7083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 PAGE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A796A-9E6E-4738-8F5F-A4B9427C25B9}"/>
              </a:ext>
            </a:extLst>
          </p:cNvPr>
          <p:cNvSpPr txBox="1"/>
          <p:nvPr/>
        </p:nvSpPr>
        <p:spPr>
          <a:xfrm>
            <a:off x="417237" y="4060555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프로그램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595F27-6EFF-44A5-8382-F7ECAAF38AA9}"/>
              </a:ext>
            </a:extLst>
          </p:cNvPr>
          <p:cNvSpPr txBox="1"/>
          <p:nvPr/>
        </p:nvSpPr>
        <p:spPr>
          <a:xfrm>
            <a:off x="417237" y="4886722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생일카페 관리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송명 Regular (본문)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ED139B-F5C2-433C-B501-924385D3DDD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964B4-2542-413C-8D12-95C41B9589C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C9C21B-BC16-4449-B76B-533DF57C164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47C12-BF05-4F29-A4C4-F56DDB92C7BD}"/>
              </a:ext>
            </a:extLst>
          </p:cNvPr>
          <p:cNvSpPr txBox="1"/>
          <p:nvPr/>
        </p:nvSpPr>
        <p:spPr>
          <a:xfrm>
            <a:off x="417237" y="3234388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공지 글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42C677-1FE9-4D63-BEC4-E5963E320F85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86" y="75465"/>
            <a:ext cx="5886000" cy="665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5CEB25-5D09-4F16-A9BA-0F509AB80598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  <p:extLst>
      <p:ext uri="{BB962C8B-B14F-4D97-AF65-F5344CB8AC3E}">
        <p14:creationId xmlns:p14="http://schemas.microsoft.com/office/powerpoint/2010/main" val="368347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36CFF5B9-321D-4EF3-BA7D-6818DB8D2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4366" y="0"/>
            <a:ext cx="12206365" cy="6858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4D5DC4-1A36-46B9-A4C1-8E13968339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E69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 descr="스프링클스와 같은 작은 줄로 채워진 원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518964" y="-1537369"/>
            <a:ext cx="3271563" cy="327156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320800" y="995304"/>
            <a:ext cx="4775200" cy="0"/>
          </a:xfrm>
          <a:prstGeom prst="line">
            <a:avLst/>
          </a:prstGeom>
          <a:ln w="152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839113" y="1779259"/>
            <a:ext cx="3004059" cy="646331"/>
            <a:chOff x="1904541" y="2677756"/>
            <a:chExt cx="3004059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1904541" y="2677756"/>
              <a:ext cx="45557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6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31538" y="2770089"/>
              <a:ext cx="167706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300" dirty="0">
                  <a:solidFill>
                    <a:schemeClr val="tx2">
                      <a:lumMod val="75000"/>
                    </a:schemeClr>
                  </a:solidFill>
                </a:rPr>
                <a:t>팀원 소개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39113" y="2931916"/>
            <a:ext cx="3696556" cy="646331"/>
            <a:chOff x="1904541" y="2677756"/>
            <a:chExt cx="3696556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904541" y="2677756"/>
              <a:ext cx="45557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6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31538" y="2770089"/>
              <a:ext cx="236955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300" dirty="0">
                  <a:solidFill>
                    <a:schemeClr val="tx2">
                      <a:lumMod val="75000"/>
                    </a:schemeClr>
                  </a:solidFill>
                </a:rPr>
                <a:t>프로젝트 소개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39113" y="4084573"/>
            <a:ext cx="3052775" cy="646331"/>
            <a:chOff x="1904541" y="2677756"/>
            <a:chExt cx="3052775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1904541" y="2677756"/>
              <a:ext cx="45557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6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31538" y="2770089"/>
              <a:ext cx="1725778" cy="4511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300" dirty="0">
                  <a:solidFill>
                    <a:schemeClr val="tx2">
                      <a:lumMod val="75000"/>
                    </a:schemeClr>
                  </a:solidFill>
                </a:rPr>
                <a:t>기능 소개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839113" y="5237231"/>
            <a:ext cx="3043249" cy="646331"/>
            <a:chOff x="1904541" y="2677756"/>
            <a:chExt cx="3043249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1904541" y="2677756"/>
              <a:ext cx="45557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6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1538" y="2770089"/>
              <a:ext cx="1716252" cy="4510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r">
                <a:defRPr/>
              </a:pPr>
              <a:r>
                <a:rPr lang="ko-KR" altLang="en-US" sz="2400" spc="300" dirty="0">
                  <a:solidFill>
                    <a:schemeClr val="tx2">
                      <a:lumMod val="75000"/>
                    </a:schemeClr>
                  </a:solidFill>
                </a:rPr>
                <a:t>기술 스택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144B41B-C935-420B-B0FD-4FEECC2A2C8B}"/>
              </a:ext>
            </a:extLst>
          </p:cNvPr>
          <p:cNvSpPr txBox="1"/>
          <p:nvPr/>
        </p:nvSpPr>
        <p:spPr>
          <a:xfrm>
            <a:off x="6785610" y="637406"/>
            <a:ext cx="31924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60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CCD998-74DF-49E5-BB86-A854646B937A}"/>
              </a:ext>
            </a:extLst>
          </p:cNvPr>
          <p:cNvCxnSpPr/>
          <p:nvPr/>
        </p:nvCxnSpPr>
        <p:spPr>
          <a:xfrm>
            <a:off x="6096000" y="995304"/>
            <a:ext cx="4775200" cy="0"/>
          </a:xfrm>
          <a:prstGeom prst="line">
            <a:avLst/>
          </a:prstGeom>
          <a:ln w="152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5E18208-A9FC-425B-8C75-49762CEB6A25}"/>
              </a:ext>
            </a:extLst>
          </p:cNvPr>
          <p:cNvGrpSpPr/>
          <p:nvPr/>
        </p:nvGrpSpPr>
        <p:grpSpPr>
          <a:xfrm>
            <a:off x="6585584" y="1779259"/>
            <a:ext cx="3418051" cy="646331"/>
            <a:chOff x="1875813" y="2677756"/>
            <a:chExt cx="3418051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E2E921-C8C8-4445-BCE1-6BA0A2988EEB}"/>
                </a:ext>
              </a:extLst>
            </p:cNvPr>
            <p:cNvSpPr txBox="1"/>
            <p:nvPr/>
          </p:nvSpPr>
          <p:spPr>
            <a:xfrm>
              <a:off x="1875813" y="2677756"/>
              <a:ext cx="48430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49FA68-F0C8-4BEB-87C3-D87FBF256B6F}"/>
                </a:ext>
              </a:extLst>
            </p:cNvPr>
            <p:cNvSpPr txBox="1"/>
            <p:nvPr/>
          </p:nvSpPr>
          <p:spPr>
            <a:xfrm>
              <a:off x="3231537" y="2770089"/>
              <a:ext cx="2062327" cy="4514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300" dirty="0">
                  <a:solidFill>
                    <a:schemeClr val="tx2">
                      <a:lumMod val="75000"/>
                    </a:schemeClr>
                  </a:solidFill>
                </a:rPr>
                <a:t>시스템 구조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30F5B5-9AED-4D16-9C1F-24D639EA95AE}"/>
              </a:ext>
            </a:extLst>
          </p:cNvPr>
          <p:cNvGrpSpPr/>
          <p:nvPr/>
        </p:nvGrpSpPr>
        <p:grpSpPr>
          <a:xfrm>
            <a:off x="6585585" y="2931916"/>
            <a:ext cx="3884775" cy="646331"/>
            <a:chOff x="1875813" y="2677756"/>
            <a:chExt cx="3884775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8DAE28-888F-4B1A-8F09-CDE2ACCD685D}"/>
                </a:ext>
              </a:extLst>
            </p:cNvPr>
            <p:cNvSpPr txBox="1"/>
            <p:nvPr/>
          </p:nvSpPr>
          <p:spPr>
            <a:xfrm>
              <a:off x="1875813" y="2677756"/>
              <a:ext cx="48430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D20E82-3F82-402C-8812-73F659B83020}"/>
                </a:ext>
              </a:extLst>
            </p:cNvPr>
            <p:cNvSpPr txBox="1"/>
            <p:nvPr/>
          </p:nvSpPr>
          <p:spPr>
            <a:xfrm>
              <a:off x="3231536" y="2770089"/>
              <a:ext cx="2529052" cy="4512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300" dirty="0">
                  <a:solidFill>
                    <a:schemeClr val="tx2">
                      <a:lumMod val="75000"/>
                    </a:schemeClr>
                  </a:solidFill>
                </a:rPr>
                <a:t>기능 상세 설명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C439F5E-4427-4951-B591-513E412646BB}"/>
              </a:ext>
            </a:extLst>
          </p:cNvPr>
          <p:cNvSpPr txBox="1"/>
          <p:nvPr/>
        </p:nvSpPr>
        <p:spPr>
          <a:xfrm>
            <a:off x="9731270" y="6608485"/>
            <a:ext cx="248016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900" b="0">
                <a:solidFill>
                  <a:schemeClr val="bg1"/>
                </a:solidFill>
              </a:rPr>
              <a:t>ⓒSaebyeol Yu.</a:t>
            </a:r>
            <a:r>
              <a:rPr lang="ko-KR" altLang="en-US" sz="900" b="0">
                <a:solidFill>
                  <a:schemeClr val="bg1"/>
                </a:solidFill>
              </a:rPr>
              <a:t> </a:t>
            </a:r>
            <a:r>
              <a:rPr lang="en-US" altLang="ko-KR" sz="900" b="0">
                <a:solidFill>
                  <a:schemeClr val="bg1"/>
                </a:solidFill>
              </a:rPr>
              <a:t>Saebyeol’s</a:t>
            </a:r>
            <a:r>
              <a:rPr lang="ko-KR" altLang="en-US" sz="900" b="0">
                <a:solidFill>
                  <a:schemeClr val="bg1"/>
                </a:solidFill>
              </a:rPr>
              <a:t> </a:t>
            </a:r>
            <a:r>
              <a:rPr lang="en-US" altLang="ko-KR" sz="900" b="0">
                <a:solidFill>
                  <a:schemeClr val="bg1"/>
                </a:solidFill>
              </a:rPr>
              <a:t>PowerPoint</a:t>
            </a:r>
            <a:endParaRPr lang="ko-KR" altLang="en-US" sz="900" b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4F5E39-A8E7-44A1-8C46-DE99FC55B214}"/>
              </a:ext>
            </a:extLst>
          </p:cNvPr>
          <p:cNvGrpSpPr/>
          <p:nvPr/>
        </p:nvGrpSpPr>
        <p:grpSpPr>
          <a:xfrm>
            <a:off x="6585586" y="4038861"/>
            <a:ext cx="2232885" cy="646331"/>
            <a:chOff x="1875813" y="2677755"/>
            <a:chExt cx="2232885" cy="646331"/>
          </a:xfrm>
        </p:grpSpPr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57D531CE-0BED-4685-9155-C228E84CF6AC}"/>
                </a:ext>
              </a:extLst>
            </p:cNvPr>
            <p:cNvSpPr txBox="1"/>
            <p:nvPr/>
          </p:nvSpPr>
          <p:spPr>
            <a:xfrm>
              <a:off x="1875813" y="2677755"/>
              <a:ext cx="41870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tx2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BC04B6CC-A550-4333-9A5D-84E4CAE52F43}"/>
                </a:ext>
              </a:extLst>
            </p:cNvPr>
            <p:cNvSpPr txBox="1"/>
            <p:nvPr/>
          </p:nvSpPr>
          <p:spPr>
            <a:xfrm>
              <a:off x="3231535" y="2770088"/>
              <a:ext cx="87716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spc="300" dirty="0">
                  <a:solidFill>
                    <a:schemeClr val="tx2">
                      <a:lumMod val="75000"/>
                    </a:schemeClr>
                  </a:solidFill>
                </a:rPr>
                <a:t>후기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66D4F4-80C7-4222-9955-D11803205847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60A832E-236D-4561-A5DC-91C1BEF9575B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969A8C-36E3-414D-9929-73D8F97E2C30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0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CC67E21-13A4-4DB9-97B4-5AFCEE881D18}"/>
              </a:ext>
            </a:extLst>
          </p:cNvPr>
          <p:cNvSpPr txBox="1"/>
          <p:nvPr/>
        </p:nvSpPr>
        <p:spPr>
          <a:xfrm>
            <a:off x="1147236" y="25181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5"/>
                </a:solidFill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020B4A-35F3-DC44-3D5F-C50E4FB2CB01}"/>
              </a:ext>
            </a:extLst>
          </p:cNvPr>
          <p:cNvGrpSpPr/>
          <p:nvPr/>
        </p:nvGrpSpPr>
        <p:grpSpPr>
          <a:xfrm>
            <a:off x="6585586" y="5137070"/>
            <a:ext cx="2465321" cy="646331"/>
            <a:chOff x="1875813" y="2677755"/>
            <a:chExt cx="2465321" cy="646331"/>
          </a:xfrm>
        </p:grpSpPr>
        <p:sp>
          <p:nvSpPr>
            <p:cNvPr id="3" name="TextBox 13">
              <a:extLst>
                <a:ext uri="{FF2B5EF4-FFF2-40B4-BE49-F238E27FC236}">
                  <a16:creationId xmlns:a16="http://schemas.microsoft.com/office/drawing/2014/main" id="{8D67FC13-2FCE-8A20-DE2B-A1D781C7F728}"/>
                </a:ext>
              </a:extLst>
            </p:cNvPr>
            <p:cNvSpPr txBox="1"/>
            <p:nvPr/>
          </p:nvSpPr>
          <p:spPr>
            <a:xfrm>
              <a:off x="1875813" y="2677755"/>
              <a:ext cx="418704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 dirty="0">
                  <a:solidFill>
                    <a:schemeClr val="tx2">
                      <a:lumMod val="75000"/>
                    </a:schemeClr>
                  </a:solidFill>
                </a:rPr>
                <a:t>8</a:t>
              </a:r>
            </a:p>
          </p:txBody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10435C58-B3AF-7F0E-37CC-6E2B0F6FAE1E}"/>
                </a:ext>
              </a:extLst>
            </p:cNvPr>
            <p:cNvSpPr txBox="1"/>
            <p:nvPr/>
          </p:nvSpPr>
          <p:spPr>
            <a:xfrm>
              <a:off x="3231535" y="2770088"/>
              <a:ext cx="110959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spc="300" dirty="0">
                  <a:solidFill>
                    <a:schemeClr val="tx2">
                      <a:lumMod val="75000"/>
                    </a:schemeClr>
                  </a:solidFill>
                </a:rPr>
                <a:t>Q &amp; A</a:t>
              </a:r>
              <a:endParaRPr lang="ko-KR" altLang="en-US" sz="2400" spc="3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6" name="직사각형 235"/>
          <p:cNvSpPr/>
          <p:nvPr/>
        </p:nvSpPr>
        <p:spPr>
          <a:xfrm>
            <a:off x="635991" y="1512395"/>
            <a:ext cx="3525520" cy="229420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7" name="TextBox 236"/>
          <p:cNvSpPr txBox="1"/>
          <p:nvPr/>
        </p:nvSpPr>
        <p:spPr>
          <a:xfrm>
            <a:off x="768071" y="4668184"/>
            <a:ext cx="3261361" cy="138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게시판에 공지 글 작성하는 기능 제공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 글은 게시글 상단에 위치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뱃지가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표시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654798" y="4052728"/>
            <a:ext cx="1487908" cy="36933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공지 글 작성</a:t>
            </a:r>
          </a:p>
        </p:txBody>
      </p:sp>
      <p:sp>
        <p:nvSpPr>
          <p:cNvPr id="239" name="직사각형 238"/>
          <p:cNvSpPr/>
          <p:nvPr/>
        </p:nvSpPr>
        <p:spPr>
          <a:xfrm>
            <a:off x="4313911" y="1512395"/>
            <a:ext cx="3525520" cy="229420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0" name="TextBox 239"/>
          <p:cNvSpPr txBox="1"/>
          <p:nvPr/>
        </p:nvSpPr>
        <p:spPr>
          <a:xfrm>
            <a:off x="4445991" y="4668184"/>
            <a:ext cx="3261361" cy="116955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등록된 모든 프로그램을 한눈에 확인 가능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기능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체험별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예약 현황 확인 가능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5210088" y="4052728"/>
            <a:ext cx="1733168" cy="36933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프로그램 관리</a:t>
            </a:r>
          </a:p>
        </p:txBody>
      </p:sp>
      <p:sp>
        <p:nvSpPr>
          <p:cNvPr id="242" name="직사각형 241"/>
          <p:cNvSpPr/>
          <p:nvPr/>
        </p:nvSpPr>
        <p:spPr>
          <a:xfrm>
            <a:off x="7991831" y="1512395"/>
            <a:ext cx="3525520" cy="2294208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3" name="TextBox 242"/>
          <p:cNvSpPr txBox="1"/>
          <p:nvPr/>
        </p:nvSpPr>
        <p:spPr>
          <a:xfrm>
            <a:off x="8123911" y="4668184"/>
            <a:ext cx="3261361" cy="95410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짧은 기간 동안 운영되는 생일카페 정보를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한눈에 확인 가능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가능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9344864" y="4052728"/>
            <a:ext cx="819455" cy="36933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생일카페 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96E346-0555-47D7-B15D-E08EC85CA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63" y="5837735"/>
            <a:ext cx="2314575" cy="34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4835E6-C36C-411A-9C4B-633E443F9474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  <p:extLst>
      <p:ext uri="{BB962C8B-B14F-4D97-AF65-F5344CB8AC3E}">
        <p14:creationId xmlns:p14="http://schemas.microsoft.com/office/powerpoint/2010/main" val="12848339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F5EAB5-CEE6-2953-AC0B-0E0B747D1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C4191F7-352A-1CAF-244C-A7DF255CCE01}"/>
              </a:ext>
            </a:extLst>
          </p:cNvPr>
          <p:cNvGrpSpPr/>
          <p:nvPr/>
        </p:nvGrpSpPr>
        <p:grpSpPr>
          <a:xfrm>
            <a:off x="5016217" y="2598003"/>
            <a:ext cx="2159567" cy="1608525"/>
            <a:chOff x="5473417" y="2403068"/>
            <a:chExt cx="2159567" cy="16085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844448-4C8F-55F2-FEAD-ACC84966C767}"/>
                </a:ext>
              </a:extLst>
            </p:cNvPr>
            <p:cNvSpPr txBox="1"/>
            <p:nvPr/>
          </p:nvSpPr>
          <p:spPr>
            <a:xfrm>
              <a:off x="5839895" y="2403068"/>
              <a:ext cx="142660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4800" spc="-300" dirty="0">
                  <a:solidFill>
                    <a:schemeClr val="bg1"/>
                  </a:solidFill>
                </a:rPr>
                <a:t>Part 4</a:t>
              </a:r>
              <a:endParaRPr lang="ko-KR" altLang="en-US" sz="4800" spc="-3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C1C8D5-E637-43A3-4CAD-44DB65FDDC98}"/>
                </a:ext>
              </a:extLst>
            </p:cNvPr>
            <p:cNvSpPr txBox="1"/>
            <p:nvPr/>
          </p:nvSpPr>
          <p:spPr>
            <a:xfrm>
              <a:off x="5473417" y="3303707"/>
              <a:ext cx="215956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4000" b="1" spc="-300" dirty="0">
                  <a:solidFill>
                    <a:schemeClr val="bg1"/>
                  </a:solidFill>
                </a:rPr>
                <a:t>기술 스택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83043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53534" cy="943011"/>
            <a:chOff x="292100" y="0"/>
            <a:chExt cx="753534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5461" y="173570"/>
              <a:ext cx="540173" cy="75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chemeClr val="accent5"/>
                </a:solidFill>
              </a:rPr>
              <a:t>기술 스택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59958" y="1497034"/>
            <a:ext cx="5040000" cy="33616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5999" y="1497034"/>
            <a:ext cx="5040000" cy="33616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9959" y="4834218"/>
            <a:ext cx="5040000" cy="11979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98139" y="4834218"/>
            <a:ext cx="5040000" cy="11979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76666" y="1577521"/>
            <a:ext cx="2140655" cy="482600"/>
            <a:chOff x="5379139" y="3069708"/>
            <a:chExt cx="482600" cy="482600"/>
          </a:xfrm>
        </p:grpSpPr>
        <p:sp>
          <p:nvSpPr>
            <p:cNvPr id="14" name="직사각형 13"/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24362" y="3080172"/>
              <a:ext cx="389851" cy="4453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프론트엔드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234330" y="1577531"/>
            <a:ext cx="1364544" cy="482600"/>
            <a:chOff x="5379139" y="3069708"/>
            <a:chExt cx="482600" cy="482600"/>
          </a:xfrm>
        </p:grpSpPr>
        <p:sp>
          <p:nvSpPr>
            <p:cNvPr id="27" name="직사각형 13"/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14"/>
            <p:cNvSpPr txBox="1"/>
            <p:nvPr/>
          </p:nvSpPr>
          <p:spPr>
            <a:xfrm>
              <a:off x="5424362" y="3080158"/>
              <a:ext cx="389850" cy="445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백엔드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224920" y="4941793"/>
            <a:ext cx="1364544" cy="482600"/>
            <a:chOff x="5379139" y="3069708"/>
            <a:chExt cx="482600" cy="482600"/>
          </a:xfrm>
        </p:grpSpPr>
        <p:sp>
          <p:nvSpPr>
            <p:cNvPr id="30" name="직사각형 13"/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14"/>
            <p:cNvSpPr txBox="1"/>
            <p:nvPr/>
          </p:nvSpPr>
          <p:spPr>
            <a:xfrm>
              <a:off x="5424362" y="3080158"/>
              <a:ext cx="389850" cy="447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API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199645" y="4941793"/>
            <a:ext cx="2505192" cy="482600"/>
            <a:chOff x="5379139" y="3069708"/>
            <a:chExt cx="482600" cy="482600"/>
          </a:xfrm>
        </p:grpSpPr>
        <p:sp>
          <p:nvSpPr>
            <p:cNvPr id="33" name="직사각형 13"/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14"/>
            <p:cNvSpPr txBox="1"/>
            <p:nvPr/>
          </p:nvSpPr>
          <p:spPr>
            <a:xfrm>
              <a:off x="5424362" y="3080158"/>
              <a:ext cx="389851" cy="447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0871A0-DDF9-4977-B1D4-4BA19EBEA2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24" y="2195420"/>
            <a:ext cx="716400" cy="716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E25BE5-345E-4799-95AE-A97AB7EEB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62" y="2216371"/>
            <a:ext cx="716400" cy="716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0541E9-7781-47AB-828B-EE5171360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00" y="2195420"/>
            <a:ext cx="715284" cy="7152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7D2366-4E9B-4A46-B73D-E5138EFF79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57" y="3316580"/>
            <a:ext cx="1307724" cy="9807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7AFF6E-EC4E-496D-BB6D-AC67F65F3B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17" y="5087743"/>
            <a:ext cx="1051662" cy="7152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DF4E01C-F7E1-4AA4-B8CE-F104C346C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30" y="3483373"/>
            <a:ext cx="1430570" cy="71528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59CDA3D-691F-4980-9E7E-83F874BBBA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37" y="2196050"/>
            <a:ext cx="1430569" cy="71528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8813F4C-F9D9-471F-9255-14DCA5C4C1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772" y="2151283"/>
            <a:ext cx="1440166" cy="8100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FE2F677-3C6B-42DD-8AE1-84DF69DBBF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850" y="4921442"/>
            <a:ext cx="956484" cy="956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E48A2-3FE9-935A-F09A-C09B727F12F9}"/>
              </a:ext>
            </a:extLst>
          </p:cNvPr>
          <p:cNvSpPr txBox="1"/>
          <p:nvPr/>
        </p:nvSpPr>
        <p:spPr>
          <a:xfrm>
            <a:off x="1621257" y="3055526"/>
            <a:ext cx="298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- HTML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CSS / JAVASCRIPT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8936A5-FDE3-F907-E6DB-1BDE078CE100}"/>
              </a:ext>
            </a:extLst>
          </p:cNvPr>
          <p:cNvSpPr txBox="1"/>
          <p:nvPr/>
        </p:nvSpPr>
        <p:spPr>
          <a:xfrm>
            <a:off x="1621257" y="4206643"/>
            <a:ext cx="26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- </a:t>
            </a:r>
            <a:r>
              <a:rPr lang="en-US" altLang="ko-KR" dirty="0" err="1">
                <a:solidFill>
                  <a:schemeClr val="bg1"/>
                </a:solidFill>
              </a:rPr>
              <a:t>BootStrap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B4212-AA8A-FE77-DF4A-514F3FE8E95D}"/>
              </a:ext>
            </a:extLst>
          </p:cNvPr>
          <p:cNvSpPr txBox="1"/>
          <p:nvPr/>
        </p:nvSpPr>
        <p:spPr>
          <a:xfrm>
            <a:off x="6222937" y="3010980"/>
            <a:ext cx="26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- 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66DDCA-D427-6773-E758-1F818840CD37}"/>
              </a:ext>
            </a:extLst>
          </p:cNvPr>
          <p:cNvSpPr txBox="1"/>
          <p:nvPr/>
        </p:nvSpPr>
        <p:spPr>
          <a:xfrm>
            <a:off x="8183772" y="3005562"/>
            <a:ext cx="26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- JDBC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DF8F57-F346-EF20-85B8-67B50BD4BC1A}"/>
              </a:ext>
            </a:extLst>
          </p:cNvPr>
          <p:cNvSpPr txBox="1"/>
          <p:nvPr/>
        </p:nvSpPr>
        <p:spPr>
          <a:xfrm>
            <a:off x="6222937" y="4240615"/>
            <a:ext cx="26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- Apache Tomcat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143404-9CEA-AAEF-C843-BE9ECE82DB69}"/>
              </a:ext>
            </a:extLst>
          </p:cNvPr>
          <p:cNvSpPr txBox="1"/>
          <p:nvPr/>
        </p:nvSpPr>
        <p:spPr>
          <a:xfrm>
            <a:off x="1176666" y="5466320"/>
            <a:ext cx="26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E91B3"/>
                </a:solidFill>
              </a:rPr>
              <a:t> - MySQL</a:t>
            </a:r>
            <a:endParaRPr lang="ko-KR" altLang="en-US" dirty="0">
              <a:solidFill>
                <a:srgbClr val="6E91B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DDA759-CD09-51C5-3994-A89DC42CBC1F}"/>
              </a:ext>
            </a:extLst>
          </p:cNvPr>
          <p:cNvSpPr txBox="1"/>
          <p:nvPr/>
        </p:nvSpPr>
        <p:spPr>
          <a:xfrm>
            <a:off x="6234330" y="5486004"/>
            <a:ext cx="261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E91B3"/>
                </a:solidFill>
              </a:rPr>
              <a:t> </a:t>
            </a:r>
            <a:r>
              <a:rPr lang="en-US" altLang="ko-KR">
                <a:solidFill>
                  <a:srgbClr val="6E91B3"/>
                </a:solidFill>
              </a:rPr>
              <a:t>- NAVER Map API</a:t>
            </a:r>
            <a:endParaRPr lang="ko-KR" altLang="en-US" dirty="0">
              <a:solidFill>
                <a:srgbClr val="6E91B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D35B6-7CB2-6E77-BEEA-5358BFB7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E803461-23F3-021E-1950-19594C5056D8}"/>
              </a:ext>
            </a:extLst>
          </p:cNvPr>
          <p:cNvGrpSpPr/>
          <p:nvPr/>
        </p:nvGrpSpPr>
        <p:grpSpPr>
          <a:xfrm>
            <a:off x="4778974" y="2598003"/>
            <a:ext cx="2634055" cy="1608525"/>
            <a:chOff x="5236174" y="2403068"/>
            <a:chExt cx="2634055" cy="16085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E2285A-4CF7-5FA1-5D35-171F04314053}"/>
                </a:ext>
              </a:extLst>
            </p:cNvPr>
            <p:cNvSpPr txBox="1"/>
            <p:nvPr/>
          </p:nvSpPr>
          <p:spPr>
            <a:xfrm>
              <a:off x="5839895" y="2403068"/>
              <a:ext cx="142660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4800" spc="-300" dirty="0">
                  <a:solidFill>
                    <a:schemeClr val="bg1"/>
                  </a:solidFill>
                </a:rPr>
                <a:t>Part 5</a:t>
              </a:r>
              <a:endParaRPr lang="ko-KR" altLang="en-US" sz="4800" spc="-3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7BC9EB-AB82-56F4-A080-A21238AF44C7}"/>
                </a:ext>
              </a:extLst>
            </p:cNvPr>
            <p:cNvSpPr txBox="1"/>
            <p:nvPr/>
          </p:nvSpPr>
          <p:spPr>
            <a:xfrm>
              <a:off x="5236174" y="3303707"/>
              <a:ext cx="2634055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4000" b="1" spc="-300" dirty="0">
                  <a:solidFill>
                    <a:schemeClr val="bg1"/>
                  </a:solidFill>
                </a:rPr>
                <a:t>시스템 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21717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5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chemeClr val="accent5"/>
                </a:solidFill>
              </a:rPr>
              <a:t>시스템 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000B6F-D34A-483C-9652-7365DB662283}"/>
              </a:ext>
            </a:extLst>
          </p:cNvPr>
          <p:cNvSpPr/>
          <p:nvPr/>
        </p:nvSpPr>
        <p:spPr>
          <a:xfrm>
            <a:off x="9162761" y="5024293"/>
            <a:ext cx="1071419" cy="572655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alpha val="6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96A720-96D3-48B8-8483-973B546FA255}"/>
              </a:ext>
            </a:extLst>
          </p:cNvPr>
          <p:cNvSpPr/>
          <p:nvPr/>
        </p:nvSpPr>
        <p:spPr>
          <a:xfrm>
            <a:off x="7599795" y="4167043"/>
            <a:ext cx="1071419" cy="572655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pc="-150" dirty="0">
                <a:solidFill>
                  <a:schemeClr val="tx1">
                    <a:alpha val="68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생일 카페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5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accent5"/>
                </a:solidFill>
              </a:rPr>
              <a:t>DB ERD</a:t>
            </a:r>
            <a:endParaRPr lang="ko-KR" altLang="en-US" sz="28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134565" y="2659558"/>
            <a:ext cx="3922869" cy="1538883"/>
            <a:chOff x="4134564" y="2472710"/>
            <a:chExt cx="3922869" cy="1538883"/>
          </a:xfrm>
        </p:grpSpPr>
        <p:sp>
          <p:nvSpPr>
            <p:cNvPr id="2" name="TextBox 1"/>
            <p:cNvSpPr txBox="1"/>
            <p:nvPr/>
          </p:nvSpPr>
          <p:spPr>
            <a:xfrm>
              <a:off x="5160485" y="2472710"/>
              <a:ext cx="1871026" cy="83099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lvl="0" algn="ctr">
                <a:defRPr/>
              </a:pPr>
              <a:r>
                <a:rPr lang="en-US" altLang="ko-KR" sz="4800" spc="-300">
                  <a:solidFill>
                    <a:schemeClr val="bg1"/>
                  </a:solidFill>
                </a:rPr>
                <a:t>Part 6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134564" y="3303707"/>
              <a:ext cx="3922869" cy="70788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lvl="0" algn="ctr">
                <a:defRPr/>
              </a:pPr>
              <a:r>
                <a:rPr lang="ko-KR" altLang="en-US" sz="4000" b="1" spc="-300">
                  <a:solidFill>
                    <a:schemeClr val="bg1"/>
                  </a:solidFill>
                </a:rPr>
                <a:t>기능 상세 설명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  <p:sp>
        <p:nvSpPr>
          <p:cNvPr id="70" name="타원 69"/>
          <p:cNvSpPr/>
          <p:nvPr/>
        </p:nvSpPr>
        <p:spPr>
          <a:xfrm>
            <a:off x="1128053" y="1527717"/>
            <a:ext cx="1634400" cy="163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503206" y="3828689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 dirty="0"/>
              <a:t>고건우</a:t>
            </a:r>
          </a:p>
        </p:txBody>
      </p:sp>
      <p:cxnSp>
        <p:nvCxnSpPr>
          <p:cNvPr id="75" name="직선 연결선 74"/>
          <p:cNvCxnSpPr/>
          <p:nvPr/>
        </p:nvCxnSpPr>
        <p:spPr>
          <a:xfrm>
            <a:off x="1571687" y="3496188"/>
            <a:ext cx="74713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4">
            <a:extLst>
              <a:ext uri="{FF2B5EF4-FFF2-40B4-BE49-F238E27FC236}">
                <a16:creationId xmlns:a16="http://schemas.microsoft.com/office/drawing/2014/main" id="{18C5BDEF-F216-334E-A37B-31ABCA284DC6}"/>
              </a:ext>
            </a:extLst>
          </p:cNvPr>
          <p:cNvSpPr/>
          <p:nvPr/>
        </p:nvSpPr>
        <p:spPr>
          <a:xfrm>
            <a:off x="3467496" y="1903371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7F4E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J송명 Regular"/>
                <a:ea typeface="J송명 Regular"/>
                <a:cs typeface="J송명 Regular"/>
              </a:rPr>
              <a:t>FOOD </a:t>
            </a: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페이지 구현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FOOD 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게시판 미리보기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체험활동 </a:t>
            </a: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DB</a:t>
            </a:r>
          </a:p>
        </p:txBody>
      </p:sp>
      <p:sp>
        <p:nvSpPr>
          <p:cNvPr id="13" name="갈매기형 수장 4">
            <a:extLst>
              <a:ext uri="{FF2B5EF4-FFF2-40B4-BE49-F238E27FC236}">
                <a16:creationId xmlns:a16="http://schemas.microsoft.com/office/drawing/2014/main" id="{4728C145-0528-56D7-9511-79658AF2CDB4}"/>
              </a:ext>
            </a:extLst>
          </p:cNvPr>
          <p:cNvSpPr/>
          <p:nvPr/>
        </p:nvSpPr>
        <p:spPr>
          <a:xfrm>
            <a:off x="6230452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FE69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마이 페이지 구현</a:t>
            </a:r>
            <a:endParaRPr kumimoji="0" lang="en-US" altLang="ko-KR" sz="18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작성 글 불러오기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370CD648-FBCB-5397-FC55-5CE2216CDAA5}"/>
              </a:ext>
            </a:extLst>
          </p:cNvPr>
          <p:cNvSpPr/>
          <p:nvPr/>
        </p:nvSpPr>
        <p:spPr>
          <a:xfrm>
            <a:off x="8992693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A0B4C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관리자 페이지 구현</a:t>
            </a:r>
            <a:endParaRPr kumimoji="0" lang="en-US" altLang="ko-KR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공지 글 작성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전체 체험 활동 및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예약 정보 조회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생일카페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DB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조회 및 관리 기능</a:t>
            </a: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16" name="갈매기형 수장 4">
            <a:extLst>
              <a:ext uri="{FF2B5EF4-FFF2-40B4-BE49-F238E27FC236}">
                <a16:creationId xmlns:a16="http://schemas.microsoft.com/office/drawing/2014/main" id="{CA75A402-E17E-63A6-6666-4288B544179A}"/>
              </a:ext>
            </a:extLst>
          </p:cNvPr>
          <p:cNvSpPr/>
          <p:nvPr/>
        </p:nvSpPr>
        <p:spPr>
          <a:xfrm>
            <a:off x="3467495" y="4362116"/>
            <a:ext cx="7777405" cy="997218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1FAEE"/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프로젝트 전체 페이지 구상</a:t>
            </a:r>
            <a:endParaRPr kumimoji="0" lang="en-US" altLang="ko-KR" sz="16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D371B7-F8DC-4372-4AB4-D441B6870A24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4A81212-0396-5CE9-117E-D0138CD1967C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BE0F56-60C3-2BFE-42E6-19B57545876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D2ACF-587F-9E0F-1BCD-BFDC889C0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DA36E8F-FCAC-23AC-F054-B09A87A787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225F7A-477B-73E2-20A9-1AB6D941FAED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CA34DC-B630-33AC-AA2A-1FB08DB1BC07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28EB42-ECFC-D310-18F5-F2F4555BBA00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24998A-744B-A9E1-D3E7-075946F2E560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FOOD </a:t>
            </a:r>
            <a:r>
              <a:rPr lang="ko-KR" altLang="en-US" sz="2800" spc="-300" dirty="0">
                <a:solidFill>
                  <a:schemeClr val="accent5"/>
                </a:solidFill>
              </a:rPr>
              <a:t>페이지 흐름도</a:t>
            </a:r>
          </a:p>
        </p:txBody>
      </p:sp>
    </p:spTree>
    <p:extLst>
      <p:ext uri="{BB962C8B-B14F-4D97-AF65-F5344CB8AC3E}">
        <p14:creationId xmlns:p14="http://schemas.microsoft.com/office/powerpoint/2010/main" val="34994086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사용자 페이지 흐름도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4121B1-7D99-9A4C-4B78-5F76CC49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317A8AD-5EE3-5181-7EC9-C1BF60EC42DA}"/>
              </a:ext>
            </a:extLst>
          </p:cNvPr>
          <p:cNvGrpSpPr/>
          <p:nvPr/>
        </p:nvGrpSpPr>
        <p:grpSpPr>
          <a:xfrm>
            <a:off x="5016217" y="2598003"/>
            <a:ext cx="2159567" cy="1608525"/>
            <a:chOff x="5473417" y="2403068"/>
            <a:chExt cx="2159567" cy="16085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B8C961-640D-D320-2843-A65CC29BCE22}"/>
                </a:ext>
              </a:extLst>
            </p:cNvPr>
            <p:cNvSpPr txBox="1"/>
            <p:nvPr/>
          </p:nvSpPr>
          <p:spPr>
            <a:xfrm>
              <a:off x="5839895" y="2403068"/>
              <a:ext cx="142660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4800" spc="-300" dirty="0">
                  <a:solidFill>
                    <a:schemeClr val="bg1"/>
                  </a:solidFill>
                </a:rPr>
                <a:t>Part 1</a:t>
              </a:r>
              <a:endParaRPr lang="ko-KR" altLang="en-US" sz="4800" spc="-3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F3060B-72A4-A52C-4D51-6B5236587F3E}"/>
                </a:ext>
              </a:extLst>
            </p:cNvPr>
            <p:cNvSpPr txBox="1"/>
            <p:nvPr/>
          </p:nvSpPr>
          <p:spPr>
            <a:xfrm>
              <a:off x="5473417" y="3303707"/>
              <a:ext cx="215956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4000" b="1" spc="-300">
                  <a:solidFill>
                    <a:schemeClr val="bg1"/>
                  </a:solidFill>
                </a:rPr>
                <a:t>팀원 소개</a:t>
              </a:r>
              <a:endParaRPr lang="ko-KR" altLang="en-US" sz="4000" b="1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62625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10ABF0-6D9A-45F4-8904-236D5E11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99" y="2058093"/>
            <a:ext cx="5204855" cy="3021838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6AB69D-57AC-42CD-9F3A-F41D1F8C0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274" y="4573743"/>
            <a:ext cx="7457922" cy="1166476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79E83A81-97BE-413F-B0A3-7B0B821304E6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전체 프로그램 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7575E-9F70-4BE1-81F8-EDF96F24CFE7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</p:spTree>
    <p:extLst>
      <p:ext uri="{BB962C8B-B14F-4D97-AF65-F5344CB8AC3E}">
        <p14:creationId xmlns:p14="http://schemas.microsoft.com/office/powerpoint/2010/main" val="3119951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BD3ED9-E178-4F60-87DC-3ECA76B8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45" y="2058093"/>
            <a:ext cx="9382125" cy="3248025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91AD84D0-0A5A-4F56-AAE5-6959FBD2D77C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지도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C133E-D307-44E6-9441-94E00F6091AC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</p:spTree>
    <p:extLst>
      <p:ext uri="{BB962C8B-B14F-4D97-AF65-F5344CB8AC3E}">
        <p14:creationId xmlns:p14="http://schemas.microsoft.com/office/powerpoint/2010/main" val="82585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AC7B-660D-5277-DFEF-CCD6F105F546}"/>
              </a:ext>
            </a:extLst>
          </p:cNvPr>
          <p:cNvSpPr/>
          <p:nvPr/>
        </p:nvSpPr>
        <p:spPr>
          <a:xfrm>
            <a:off x="973745" y="1198364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모달</a:t>
            </a:r>
            <a:r>
              <a:rPr lang="ko-KR" altLang="en-US" dirty="0">
                <a:solidFill>
                  <a:schemeClr val="tx1"/>
                </a:solidFill>
              </a:rPr>
              <a:t> 창을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2DBAE8-3805-43DE-92DA-AA7B7D146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64" y="2041155"/>
            <a:ext cx="3705225" cy="4352925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89CB39-BB8C-4335-AEFF-DC36D38E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095" y="4226664"/>
            <a:ext cx="3695700" cy="150495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39FD9B-99EB-416D-866E-C0AC32E6E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99" y="2003055"/>
            <a:ext cx="3733800" cy="4391025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019564-D258-4EAA-9F10-59312BED2F73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</p:spTree>
    <p:extLst>
      <p:ext uri="{BB962C8B-B14F-4D97-AF65-F5344CB8AC3E}">
        <p14:creationId xmlns:p14="http://schemas.microsoft.com/office/powerpoint/2010/main" val="1046195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455B0A-94DA-4413-9EA2-BC0D2B65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17" y="1987020"/>
            <a:ext cx="5853919" cy="3003816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5C3613-4B18-41E8-881E-FCA5A5856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249" y="2908479"/>
            <a:ext cx="5853919" cy="2971500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A6D4494-EE6E-4605-B07C-E103B5845DA9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생일 카페 지도</a:t>
            </a:r>
            <a:endParaRPr lang="ko-KR" altLang="en-US" sz="2800" spc="-300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454302-345B-47BA-8417-DF94125E3241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</p:spTree>
    <p:extLst>
      <p:ext uri="{BB962C8B-B14F-4D97-AF65-F5344CB8AC3E}">
        <p14:creationId xmlns:p14="http://schemas.microsoft.com/office/powerpoint/2010/main" val="281290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F91C4-8BA8-45A1-B75C-C4B1D0F7AE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41B441-3F70-4820-B43F-60EDA6121BD0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기능 상세 설명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ADA557-D006-48D2-8C22-19FB53B06438}"/>
              </a:ext>
            </a:extLst>
          </p:cNvPr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 spc="-30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6154ACB-D81A-482A-9552-717054093F8F}"/>
              </a:ext>
            </a:extLst>
          </p:cNvPr>
          <p:cNvSpPr/>
          <p:nvPr/>
        </p:nvSpPr>
        <p:spPr>
          <a:xfrm>
            <a:off x="1128053" y="1527717"/>
            <a:ext cx="1634400" cy="1634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49CB8-B226-4FEA-9B3B-546FA73A0C84}"/>
              </a:ext>
            </a:extLst>
          </p:cNvPr>
          <p:cNvSpPr txBox="1"/>
          <p:nvPr/>
        </p:nvSpPr>
        <p:spPr>
          <a:xfrm>
            <a:off x="1503205" y="3828689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/>
              <a:t>곽태준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BF10337-1E16-4271-9D42-82AE44ADFC31}"/>
              </a:ext>
            </a:extLst>
          </p:cNvPr>
          <p:cNvCxnSpPr/>
          <p:nvPr/>
        </p:nvCxnSpPr>
        <p:spPr>
          <a:xfrm>
            <a:off x="1571687" y="3496188"/>
            <a:ext cx="74713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갈매기형 수장 4">
            <a:extLst>
              <a:ext uri="{FF2B5EF4-FFF2-40B4-BE49-F238E27FC236}">
                <a16:creationId xmlns:a16="http://schemas.microsoft.com/office/drawing/2014/main" id="{0E8D50A5-9809-3593-8EE0-BF136B494EBD}"/>
              </a:ext>
            </a:extLst>
          </p:cNvPr>
          <p:cNvSpPr/>
          <p:nvPr/>
        </p:nvSpPr>
        <p:spPr>
          <a:xfrm>
            <a:off x="3467496" y="1903371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7F4E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회원 관리 기능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로그인</a:t>
            </a: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, 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로그아웃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아이디</a:t>
            </a: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/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비밀번호 찾기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회원가입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3" name="갈매기형 수장 4">
            <a:extLst>
              <a:ext uri="{FF2B5EF4-FFF2-40B4-BE49-F238E27FC236}">
                <a16:creationId xmlns:a16="http://schemas.microsoft.com/office/drawing/2014/main" id="{68D9CFC9-4003-692C-E338-D19A85BD38E5}"/>
              </a:ext>
            </a:extLst>
          </p:cNvPr>
          <p:cNvSpPr/>
          <p:nvPr/>
        </p:nvSpPr>
        <p:spPr>
          <a:xfrm>
            <a:off x="6230452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FE69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회원 관리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회원 정보 수정 화면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관리자 로그인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화면 및 기능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4" name="갈매기형 수장 4">
            <a:extLst>
              <a:ext uri="{FF2B5EF4-FFF2-40B4-BE49-F238E27FC236}">
                <a16:creationId xmlns:a16="http://schemas.microsoft.com/office/drawing/2014/main" id="{D18694D3-798A-1E11-AC90-C6A04DC2DA16}"/>
              </a:ext>
            </a:extLst>
          </p:cNvPr>
          <p:cNvSpPr/>
          <p:nvPr/>
        </p:nvSpPr>
        <p:spPr>
          <a:xfrm>
            <a:off x="8992693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A0B4C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관리자 기능</a:t>
            </a:r>
            <a:endParaRPr kumimoji="0" lang="en-US" altLang="ko-KR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관리자 권한일 때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보여지는 페이지 구분</a:t>
            </a:r>
            <a:endParaRPr kumimoji="0" lang="ko-KR" altLang="en-US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8786D477-236A-B9B7-A209-2FBBF0A2429B}"/>
              </a:ext>
            </a:extLst>
          </p:cNvPr>
          <p:cNvSpPr/>
          <p:nvPr/>
        </p:nvSpPr>
        <p:spPr>
          <a:xfrm>
            <a:off x="3467495" y="4362116"/>
            <a:ext cx="7777405" cy="997218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1FAEE"/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latin typeface="J송명 Regular"/>
                <a:ea typeface="J송명 Regular"/>
                <a:cs typeface="J송명 Regular"/>
              </a:rPr>
              <a:t>전체 체험활동 </a:t>
            </a:r>
            <a:r>
              <a:rPr lang="ko-KR" altLang="en-US" sz="1600" dirty="0" err="1">
                <a:latin typeface="J송명 Regular"/>
                <a:ea typeface="J송명 Regular"/>
                <a:cs typeface="J송명 Regular"/>
              </a:rPr>
              <a:t>페이징</a:t>
            </a:r>
            <a:endParaRPr lang="en-US" altLang="ko-KR" sz="16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카드 스타일 통일</a:t>
            </a:r>
            <a:endParaRPr kumimoji="0" lang="en-US" altLang="ko-KR" sz="16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B2BE23-E21B-9DD2-AF28-51A7A7BC30DF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73D235-1B01-D881-AF8D-6F388A33A457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A69D1A-5CA4-17B7-6A45-D3B5227FD691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507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7BA74C-93FF-0656-CFE2-5BEFF533D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5" y="1962629"/>
            <a:ext cx="6467475" cy="42291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9E8981-C260-1560-C65E-9127BD50C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264" y="2181259"/>
            <a:ext cx="3303151" cy="140958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632D91-F4EB-C088-CAC1-D66E02E6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502" y="4830124"/>
            <a:ext cx="3303152" cy="1361605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98D478-775C-3599-9D17-95ACC224E110}"/>
              </a:ext>
            </a:extLst>
          </p:cNvPr>
          <p:cNvSpPr/>
          <p:nvPr/>
        </p:nvSpPr>
        <p:spPr>
          <a:xfrm>
            <a:off x="7396741" y="1474354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성공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C760CD-1097-7816-4C1F-C55D5D5A789D}"/>
              </a:ext>
            </a:extLst>
          </p:cNvPr>
          <p:cNvSpPr/>
          <p:nvPr/>
        </p:nvSpPr>
        <p:spPr>
          <a:xfrm>
            <a:off x="7420264" y="4139072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로그인 실패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1D2CF19-E7BD-45C1-8B41-A4015AAF99BD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로그인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92111-BB60-4C1F-BDCD-5677377BC360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</p:spTree>
    <p:extLst>
      <p:ext uri="{BB962C8B-B14F-4D97-AF65-F5344CB8AC3E}">
        <p14:creationId xmlns:p14="http://schemas.microsoft.com/office/powerpoint/2010/main" val="48462181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98D478-775C-3599-9D17-95ACC224E110}"/>
              </a:ext>
            </a:extLst>
          </p:cNvPr>
          <p:cNvSpPr/>
          <p:nvPr/>
        </p:nvSpPr>
        <p:spPr>
          <a:xfrm>
            <a:off x="7396741" y="1474354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성공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1D2CF19-E7BD-45C1-8B41-A4015AAF99BD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회원가입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C3FA32-63D7-497D-8E09-D01F8DD72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3" y="1803732"/>
            <a:ext cx="6275466" cy="443094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8B354D-50A7-4C41-9ACA-4CA210E67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741" y="2128932"/>
            <a:ext cx="3326674" cy="154843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D99981-14AC-4033-AD25-8490CF8FD5C4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</p:spTree>
    <p:extLst>
      <p:ext uri="{BB962C8B-B14F-4D97-AF65-F5344CB8AC3E}">
        <p14:creationId xmlns:p14="http://schemas.microsoft.com/office/powerpoint/2010/main" val="1624227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1B820-7FA3-EF26-E0B4-6DBD225D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01ABE69-EB04-2B98-7E6E-07D8956163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D1D290-3FA9-34CB-E2CA-5B1A84ABF206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607DA3-3028-ED4E-0C3B-432F94FE386F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221407-2B81-7B38-5741-9CC90882AEF1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A6B20F6-1CD8-97DC-D3FE-91A9381F6D38}"/>
              </a:ext>
            </a:extLst>
          </p:cNvPr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88C1E3-2C2F-4E3E-5132-DDA21C6BE30D}"/>
              </a:ext>
            </a:extLst>
          </p:cNvPr>
          <p:cNvSpPr/>
          <p:nvPr/>
        </p:nvSpPr>
        <p:spPr>
          <a:xfrm>
            <a:off x="7420263" y="1474354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 찾기 성공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15FFB8-B70F-3238-0B4D-0E403EB5B6D3}"/>
              </a:ext>
            </a:extLst>
          </p:cNvPr>
          <p:cNvSpPr/>
          <p:nvPr/>
        </p:nvSpPr>
        <p:spPr>
          <a:xfrm>
            <a:off x="7420264" y="4139072"/>
            <a:ext cx="3326673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 찾기 실패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2F72BB-F758-9AAE-30E2-04EF9CAF2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4" y="2058092"/>
            <a:ext cx="6563805" cy="3946337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3D2FE0-8A6B-FABE-96B3-736B9107D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04" y="2120000"/>
            <a:ext cx="3284411" cy="1449404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3A36AD-96B2-2815-F905-3BDBF1984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05" y="4807874"/>
            <a:ext cx="3307933" cy="1370265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074D1BE6-1D68-4B08-BC60-83F3550A1662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아이디 찾기</a:t>
            </a:r>
            <a:endParaRPr lang="ko-KR" altLang="en-US" sz="2800" spc="-300" dirty="0">
              <a:solidFill>
                <a:schemeClr val="accent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0BD4AA-0794-44FE-9554-FD61C34559D6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</p:spTree>
    <p:extLst>
      <p:ext uri="{BB962C8B-B14F-4D97-AF65-F5344CB8AC3E}">
        <p14:creationId xmlns:p14="http://schemas.microsoft.com/office/powerpoint/2010/main" val="384990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86871-A990-5A2D-6884-1B4530DC3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F1AF43D-59E9-8337-B182-689041C381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902C72-09A7-1A2F-4E59-5688FA4BD674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478AA6C-11AF-FE07-AD9D-16EA2B509347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DFAD74-12F8-B074-23C0-E283B6136453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915E395-DA1F-FB41-B114-832ADF7887F8}"/>
              </a:ext>
            </a:extLst>
          </p:cNvPr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920CA3-E85E-35E1-C21B-CCDA327EF6D0}"/>
              </a:ext>
            </a:extLst>
          </p:cNvPr>
          <p:cNvSpPr/>
          <p:nvPr/>
        </p:nvSpPr>
        <p:spPr>
          <a:xfrm>
            <a:off x="7396741" y="1198364"/>
            <a:ext cx="3350195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찾기 성공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3ED1A9-C96D-36F0-FA02-C2159346E270}"/>
              </a:ext>
            </a:extLst>
          </p:cNvPr>
          <p:cNvSpPr/>
          <p:nvPr/>
        </p:nvSpPr>
        <p:spPr>
          <a:xfrm>
            <a:off x="7396742" y="4139072"/>
            <a:ext cx="3350196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찾기 실패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968C94-FB87-DE43-AEC1-A3DCB0C73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263" y="4807874"/>
            <a:ext cx="3326674" cy="1370265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354275-EFF7-8F25-B838-6C81C6492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263" y="1867166"/>
            <a:ext cx="3326674" cy="2082509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C01F89-39EC-1741-9044-72F4F79B4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9" y="2058093"/>
            <a:ext cx="6461229" cy="3838575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5F493308-7276-40FE-980F-E9DA6B58D6F1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비밀번호 찾기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D4E43-EB7F-45F9-8779-B32466D19A58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</p:spTree>
    <p:extLst>
      <p:ext uri="{BB962C8B-B14F-4D97-AF65-F5344CB8AC3E}">
        <p14:creationId xmlns:p14="http://schemas.microsoft.com/office/powerpoint/2010/main" val="3633871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45032-1353-EC77-FD4B-EAF15E5C0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EE83A4-879B-8F16-1DFA-2310794EA3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F9AAEA-D7C8-6813-EA60-8CF955CC1292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8E836E-CD63-808C-E37F-849660CFD35C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2AC9FA-C516-762E-83BF-91F54DACEA51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FBDED0-A869-32BD-FE19-E61BFDFEE952}"/>
              </a:ext>
            </a:extLst>
          </p:cNvPr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BA4F1-F9E3-A3EE-EB75-BEDB8218F48B}"/>
              </a:ext>
            </a:extLst>
          </p:cNvPr>
          <p:cNvSpPr/>
          <p:nvPr/>
        </p:nvSpPr>
        <p:spPr>
          <a:xfrm>
            <a:off x="7420264" y="3742512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로그인 실패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2599F8-27E0-A4A5-1EE3-81E5E4447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5" y="2003055"/>
            <a:ext cx="6229350" cy="3686175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9B5108-2FE8-0CBD-13CB-A2720DF97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01" y="2294108"/>
            <a:ext cx="4476750" cy="628650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1D19218-5BB3-8968-5EA7-2291FBBB8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263" y="4411314"/>
            <a:ext cx="3326674" cy="1352550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36A2C-343B-483B-B80D-20DABB54E8D3}"/>
              </a:ext>
            </a:extLst>
          </p:cNvPr>
          <p:cNvSpPr/>
          <p:nvPr/>
        </p:nvSpPr>
        <p:spPr>
          <a:xfrm>
            <a:off x="7420263" y="1474354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로그인 성공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D1B4C8E-663A-4525-9B70-19140C78597A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관리자 로그인</a:t>
            </a:r>
            <a:endParaRPr lang="ko-KR" altLang="en-US" sz="2800" spc="-300" dirty="0">
              <a:solidFill>
                <a:schemeClr val="accent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6AA75-8E48-4E6C-91C1-B494ADDD44BB}"/>
              </a:ext>
            </a:extLst>
          </p:cNvPr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기능 상세 설명</a:t>
            </a:r>
          </a:p>
        </p:txBody>
      </p:sp>
    </p:spTree>
    <p:extLst>
      <p:ext uri="{BB962C8B-B14F-4D97-AF65-F5344CB8AC3E}">
        <p14:creationId xmlns:p14="http://schemas.microsoft.com/office/powerpoint/2010/main" val="1965320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FD4F-DAD0-471D-AB29-6FDFDE7F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DC191B-3A1B-46BF-91A9-0AE9AC67E6F2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0FAEB91-6F53-4C8F-B75D-8F3188F23FCD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F91C5C-5296-4DD9-8336-3A16873D494E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1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D47174B-C8AE-4F04-89B8-3DE8A0FD1471}"/>
              </a:ext>
            </a:extLst>
          </p:cNvPr>
          <p:cNvSpPr txBox="1"/>
          <p:nvPr/>
        </p:nvSpPr>
        <p:spPr>
          <a:xfrm>
            <a:off x="1147236" y="25181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팀원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4E0B9-90CA-48EE-8A28-5C4A5A30EC37}"/>
              </a:ext>
            </a:extLst>
          </p:cNvPr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0BFFD22-2A62-439E-94B3-C8DBE0702720}"/>
              </a:ext>
            </a:extLst>
          </p:cNvPr>
          <p:cNvSpPr>
            <a:spLocks noChangeAspect="1"/>
          </p:cNvSpPr>
          <p:nvPr/>
        </p:nvSpPr>
        <p:spPr>
          <a:xfrm>
            <a:off x="1530132" y="1527717"/>
            <a:ext cx="1634400" cy="163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B028FAC-D854-4949-8F0B-CFC0A78CF3C6}"/>
              </a:ext>
            </a:extLst>
          </p:cNvPr>
          <p:cNvSpPr>
            <a:spLocks/>
          </p:cNvSpPr>
          <p:nvPr/>
        </p:nvSpPr>
        <p:spPr>
          <a:xfrm>
            <a:off x="5243794" y="1527717"/>
            <a:ext cx="1634400" cy="163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AD89FA9-0448-43F0-98C9-C72546C76933}"/>
              </a:ext>
            </a:extLst>
          </p:cNvPr>
          <p:cNvSpPr/>
          <p:nvPr/>
        </p:nvSpPr>
        <p:spPr>
          <a:xfrm>
            <a:off x="8957456" y="1527717"/>
            <a:ext cx="1634400" cy="163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B6B189-D64F-443C-B537-97E863F9F15D}"/>
              </a:ext>
            </a:extLst>
          </p:cNvPr>
          <p:cNvSpPr txBox="1"/>
          <p:nvPr/>
        </p:nvSpPr>
        <p:spPr>
          <a:xfrm>
            <a:off x="1905284" y="385675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고건우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C9D404A-BAC5-4E75-96FB-80317317A99B}"/>
              </a:ext>
            </a:extLst>
          </p:cNvPr>
          <p:cNvCxnSpPr>
            <a:cxnSpLocks/>
          </p:cNvCxnSpPr>
          <p:nvPr/>
        </p:nvCxnSpPr>
        <p:spPr>
          <a:xfrm>
            <a:off x="1973766" y="3524255"/>
            <a:ext cx="747132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7F6B17C-2DD4-4ABD-9461-F4DC9C09924D}"/>
              </a:ext>
            </a:extLst>
          </p:cNvPr>
          <p:cNvSpPr txBox="1"/>
          <p:nvPr/>
        </p:nvSpPr>
        <p:spPr>
          <a:xfrm>
            <a:off x="5618946" y="38286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곽태준</a:t>
            </a:r>
            <a:endParaRPr lang="ko-KR" altLang="en-US" sz="2000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0479DD9-C1A3-4EE4-8AF1-8D0A2023CE54}"/>
              </a:ext>
            </a:extLst>
          </p:cNvPr>
          <p:cNvCxnSpPr>
            <a:cxnSpLocks/>
          </p:cNvCxnSpPr>
          <p:nvPr/>
        </p:nvCxnSpPr>
        <p:spPr>
          <a:xfrm>
            <a:off x="5687428" y="3496188"/>
            <a:ext cx="74713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7BC0455-3A28-4CF8-92EE-1DBADDEF6A2A}"/>
              </a:ext>
            </a:extLst>
          </p:cNvPr>
          <p:cNvSpPr txBox="1"/>
          <p:nvPr/>
        </p:nvSpPr>
        <p:spPr>
          <a:xfrm>
            <a:off x="9332608" y="380062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/>
              <a:t>김건형</a:t>
            </a:r>
            <a:endParaRPr lang="ko-KR" altLang="en-US" sz="2000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3481854-DB15-4A64-BB8E-C620F8E588A4}"/>
              </a:ext>
            </a:extLst>
          </p:cNvPr>
          <p:cNvCxnSpPr>
            <a:cxnSpLocks/>
          </p:cNvCxnSpPr>
          <p:nvPr/>
        </p:nvCxnSpPr>
        <p:spPr>
          <a:xfrm>
            <a:off x="9401090" y="3468121"/>
            <a:ext cx="747132" cy="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83C3D8-BF8C-C6CB-34EC-A9943D49344A}"/>
              </a:ext>
            </a:extLst>
          </p:cNvPr>
          <p:cNvSpPr txBox="1"/>
          <p:nvPr/>
        </p:nvSpPr>
        <p:spPr>
          <a:xfrm>
            <a:off x="1534031" y="4392755"/>
            <a:ext cx="16966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메인 페이지</a:t>
            </a:r>
            <a:endParaRPr lang="en-US" altLang="ko-KR" sz="1600" dirty="0"/>
          </a:p>
          <a:p>
            <a:pPr algn="ctr"/>
            <a:r>
              <a:rPr lang="en-US" altLang="ko-KR" sz="1600" dirty="0"/>
              <a:t>FOOD </a:t>
            </a:r>
            <a:r>
              <a:rPr lang="ko-KR" altLang="en-US" sz="1600" dirty="0"/>
              <a:t>페이지</a:t>
            </a:r>
            <a:endParaRPr lang="en-US" altLang="ko-KR" sz="1600" dirty="0"/>
          </a:p>
          <a:p>
            <a:pPr algn="ctr"/>
            <a:r>
              <a:rPr lang="en-US" altLang="ko-KR" sz="1600" dirty="0"/>
              <a:t>LOCATION </a:t>
            </a:r>
            <a:r>
              <a:rPr lang="ko-KR" altLang="en-US" sz="1600" dirty="0"/>
              <a:t>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마이 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관리자 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구현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30823-01BE-B597-0363-4598A1AD7B6C}"/>
              </a:ext>
            </a:extLst>
          </p:cNvPr>
          <p:cNvSpPr txBox="1"/>
          <p:nvPr/>
        </p:nvSpPr>
        <p:spPr>
          <a:xfrm>
            <a:off x="8737864" y="4392755"/>
            <a:ext cx="215347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BEAUTY </a:t>
            </a:r>
            <a:r>
              <a:rPr lang="ko-KR" altLang="en-US" sz="1600" dirty="0"/>
              <a:t>페이지</a:t>
            </a:r>
            <a:endParaRPr lang="en-US" altLang="ko-KR" sz="1600" dirty="0"/>
          </a:p>
          <a:p>
            <a:pPr algn="ctr"/>
            <a:r>
              <a:rPr lang="en-US" altLang="ko-KR" sz="1600" dirty="0"/>
              <a:t>BEAUTY </a:t>
            </a:r>
            <a:r>
              <a:rPr lang="ko-KR" altLang="en-US" sz="1600" dirty="0"/>
              <a:t>수정 페이지</a:t>
            </a:r>
            <a:endParaRPr lang="en-US" altLang="ko-KR" sz="1600" dirty="0"/>
          </a:p>
          <a:p>
            <a:pPr algn="ctr"/>
            <a:r>
              <a:rPr lang="en-US" altLang="ko-KR" sz="1600" dirty="0"/>
              <a:t>LOCATION </a:t>
            </a:r>
            <a:r>
              <a:rPr lang="ko-KR" altLang="en-US" sz="1600" dirty="0"/>
              <a:t>페이지</a:t>
            </a:r>
            <a:endParaRPr lang="en-US" altLang="ko-KR" sz="1600" dirty="0"/>
          </a:p>
          <a:p>
            <a:pPr algn="ctr"/>
            <a:r>
              <a:rPr lang="en-US" altLang="ko-KR" sz="1600" dirty="0"/>
              <a:t>LOCATION</a:t>
            </a:r>
            <a:r>
              <a:rPr lang="ko-KR" altLang="en-US" sz="1600" dirty="0"/>
              <a:t> 수정 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4E3E4-8997-F81A-3F02-7F8AE1B0ED2C}"/>
              </a:ext>
            </a:extLst>
          </p:cNvPr>
          <p:cNvSpPr txBox="1"/>
          <p:nvPr/>
        </p:nvSpPr>
        <p:spPr>
          <a:xfrm>
            <a:off x="5244049" y="4392755"/>
            <a:ext cx="17139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메인 수정 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계정 관리 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관리자 권한</a:t>
            </a:r>
            <a:endParaRPr lang="en-US" altLang="ko-KR" sz="1600" dirty="0"/>
          </a:p>
          <a:p>
            <a:pPr algn="ctr"/>
            <a:r>
              <a:rPr lang="ko-KR" altLang="en-US" sz="1600" dirty="0"/>
              <a:t>구현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182823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 spc="-30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3" name="타원 82"/>
          <p:cNvSpPr/>
          <p:nvPr/>
        </p:nvSpPr>
        <p:spPr>
          <a:xfrm>
            <a:off x="831807" y="1488596"/>
            <a:ext cx="1634400" cy="163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1206959" y="3761501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J송명 Regular"/>
                <a:ea typeface="J송명 Regular"/>
                <a:cs typeface="J송명 Regular"/>
              </a:rPr>
              <a:t>김건형</a:t>
            </a:r>
          </a:p>
        </p:txBody>
      </p:sp>
      <p:cxnSp>
        <p:nvCxnSpPr>
          <p:cNvPr id="85" name="직선 연결선 76"/>
          <p:cNvCxnSpPr/>
          <p:nvPr/>
        </p:nvCxnSpPr>
        <p:spPr>
          <a:xfrm>
            <a:off x="1275441" y="3429000"/>
            <a:ext cx="747132" cy="0"/>
          </a:xfrm>
          <a:prstGeom prst="line">
            <a:avLst/>
          </a:prstGeom>
          <a:noFill/>
          <a:ln w="76200" cap="flat" cmpd="sng" algn="ctr">
            <a:solidFill>
              <a:srgbClr val="FFD966">
                <a:alpha val="100000"/>
              </a:srgbClr>
            </a:solidFill>
            <a:prstDash val="solid"/>
            <a:miter/>
          </a:ln>
        </p:spPr>
      </p:cxnSp>
      <p:sp>
        <p:nvSpPr>
          <p:cNvPr id="91" name="TextBox 8"/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2" name="갈매기형 수장 4">
            <a:extLst>
              <a:ext uri="{FF2B5EF4-FFF2-40B4-BE49-F238E27FC236}">
                <a16:creationId xmlns:a16="http://schemas.microsoft.com/office/drawing/2014/main" id="{8D4268AE-D1B8-42DE-78A1-43D8E383831B}"/>
              </a:ext>
            </a:extLst>
          </p:cNvPr>
          <p:cNvSpPr/>
          <p:nvPr/>
        </p:nvSpPr>
        <p:spPr>
          <a:xfrm>
            <a:off x="3467496" y="1903371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7F4E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화장품 제품 관리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MVC 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패턴을 활용하여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CRUD 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기능 구현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3" name="갈매기형 수장 4">
            <a:extLst>
              <a:ext uri="{FF2B5EF4-FFF2-40B4-BE49-F238E27FC236}">
                <a16:creationId xmlns:a16="http://schemas.microsoft.com/office/drawing/2014/main" id="{5B98E44C-38C1-5DC8-7AD7-96A36FE0A240}"/>
              </a:ext>
            </a:extLst>
          </p:cNvPr>
          <p:cNvSpPr/>
          <p:nvPr/>
        </p:nvSpPr>
        <p:spPr>
          <a:xfrm>
            <a:off x="6230452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FE69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화장품 좋아요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AJAX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를 사용한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반응형 </a:t>
            </a: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UI 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구현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4" name="갈매기형 수장 4">
            <a:extLst>
              <a:ext uri="{FF2B5EF4-FFF2-40B4-BE49-F238E27FC236}">
                <a16:creationId xmlns:a16="http://schemas.microsoft.com/office/drawing/2014/main" id="{5C6A2177-8B93-AE3E-8D20-C08F2562DEA1}"/>
              </a:ext>
            </a:extLst>
          </p:cNvPr>
          <p:cNvSpPr/>
          <p:nvPr/>
        </p:nvSpPr>
        <p:spPr>
          <a:xfrm>
            <a:off x="8992693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A0B4C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J송명 Regular"/>
                <a:ea typeface="J송명 Regular"/>
                <a:cs typeface="J송명 Regular"/>
              </a:rPr>
              <a:t>BEAUTY</a:t>
            </a: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 </a:t>
            </a:r>
            <a:r>
              <a:rPr lang="en-US" altLang="ko-KR" dirty="0">
                <a:latin typeface="J송명 Regular"/>
                <a:ea typeface="J송명 Regular"/>
                <a:cs typeface="J송명 Regular"/>
              </a:rPr>
              <a:t>DB </a:t>
            </a: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관리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8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화장품 </a:t>
            </a: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DB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화장품 좋아요  </a:t>
            </a: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DB</a:t>
            </a:r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15530F20-4FC6-B035-0AE8-37F6234AD4FD}"/>
              </a:ext>
            </a:extLst>
          </p:cNvPr>
          <p:cNvSpPr/>
          <p:nvPr/>
        </p:nvSpPr>
        <p:spPr>
          <a:xfrm>
            <a:off x="3467495" y="4362116"/>
            <a:ext cx="7777405" cy="997218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1FAEE"/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latin typeface="J송명 Regular"/>
                <a:ea typeface="J송명 Regular"/>
                <a:cs typeface="J송명 Regular"/>
              </a:rPr>
              <a:t>뷰티 페이지 화면 구현</a:t>
            </a:r>
            <a:endParaRPr kumimoji="0" lang="en-US" altLang="ko-KR" sz="16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DFAEC9-B236-8546-97C9-AF9402A03920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D58315-7A37-F905-1255-9605868E0856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3D704F-C44D-55FE-102A-E523DCE81A84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831807" y="1488596"/>
            <a:ext cx="1634400" cy="163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1206959" y="3761501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J송명 Regular"/>
                <a:ea typeface="J송명 Regular"/>
                <a:cs typeface="J송명 Regular"/>
              </a:rPr>
              <a:t>김건형</a:t>
            </a:r>
          </a:p>
        </p:txBody>
      </p:sp>
      <p:cxnSp>
        <p:nvCxnSpPr>
          <p:cNvPr id="85" name="직선 연결선 76"/>
          <p:cNvCxnSpPr/>
          <p:nvPr/>
        </p:nvCxnSpPr>
        <p:spPr>
          <a:xfrm>
            <a:off x="1275441" y="3429000"/>
            <a:ext cx="747132" cy="0"/>
          </a:xfrm>
          <a:prstGeom prst="line">
            <a:avLst/>
          </a:prstGeom>
          <a:noFill/>
          <a:ln w="76200" cap="flat" cmpd="sng" algn="ctr">
            <a:solidFill>
              <a:srgbClr val="FFD966">
                <a:alpha val="100000"/>
              </a:srgbClr>
            </a:solidFill>
            <a:prstDash val="solid"/>
            <a:miter/>
          </a:ln>
        </p:spPr>
      </p:cxnSp>
      <p:sp>
        <p:nvSpPr>
          <p:cNvPr id="92" name="TextBox 8"/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갈매기형 수장 4">
            <a:extLst>
              <a:ext uri="{FF2B5EF4-FFF2-40B4-BE49-F238E27FC236}">
                <a16:creationId xmlns:a16="http://schemas.microsoft.com/office/drawing/2014/main" id="{D7B747A6-D524-7960-834C-1E40B4500ADA}"/>
              </a:ext>
            </a:extLst>
          </p:cNvPr>
          <p:cNvSpPr/>
          <p:nvPr/>
        </p:nvSpPr>
        <p:spPr>
          <a:xfrm>
            <a:off x="3467496" y="1903371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7F4E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J송명 Regular"/>
                <a:ea typeface="J송명 Regular"/>
                <a:cs typeface="J송명 Regular"/>
              </a:rPr>
              <a:t>LOCATION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관리자 페이지 구현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12" name="갈매기형 수장 4">
            <a:extLst>
              <a:ext uri="{FF2B5EF4-FFF2-40B4-BE49-F238E27FC236}">
                <a16:creationId xmlns:a16="http://schemas.microsoft.com/office/drawing/2014/main" id="{2903607E-97D0-5724-F774-3270C47CD2E9}"/>
              </a:ext>
            </a:extLst>
          </p:cNvPr>
          <p:cNvSpPr/>
          <p:nvPr/>
        </p:nvSpPr>
        <p:spPr>
          <a:xfrm>
            <a:off x="6230452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FE69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latin typeface="J송명 Regular"/>
                <a:ea typeface="J송명 Regular"/>
                <a:cs typeface="J송명 Regular"/>
              </a:rPr>
              <a:t>LOCATION </a:t>
            </a: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관리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내용 추가</a:t>
            </a: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, 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수정</a:t>
            </a: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, 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삭제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기능 구현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13" name="갈매기형 수장 4">
            <a:extLst>
              <a:ext uri="{FF2B5EF4-FFF2-40B4-BE49-F238E27FC236}">
                <a16:creationId xmlns:a16="http://schemas.microsoft.com/office/drawing/2014/main" id="{08EE1844-9E4A-D67F-EDEE-B0C794520C6E}"/>
              </a:ext>
            </a:extLst>
          </p:cNvPr>
          <p:cNvSpPr/>
          <p:nvPr/>
        </p:nvSpPr>
        <p:spPr>
          <a:xfrm>
            <a:off x="8992693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A0B4C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600" dirty="0">
                <a:latin typeface="J송명 Regular"/>
                <a:ea typeface="J송명 Regular"/>
                <a:cs typeface="J송명 Regular"/>
              </a:rPr>
              <a:t>LOCATION DB </a:t>
            </a:r>
            <a:r>
              <a:rPr lang="ko-KR" altLang="en-US" sz="1600" dirty="0">
                <a:latin typeface="J송명 Regular"/>
                <a:ea typeface="J송명 Regular"/>
                <a:cs typeface="J송명 Regular"/>
              </a:rPr>
              <a:t>관리</a:t>
            </a:r>
            <a:endParaRPr lang="en-US" altLang="ko-KR" sz="16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6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CITY DB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CITY_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district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 DB</a:t>
            </a:r>
          </a:p>
        </p:txBody>
      </p: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30EEDBBF-FC9C-6211-0B8D-EAB8CD2012F2}"/>
              </a:ext>
            </a:extLst>
          </p:cNvPr>
          <p:cNvSpPr/>
          <p:nvPr/>
        </p:nvSpPr>
        <p:spPr>
          <a:xfrm>
            <a:off x="3467495" y="4362116"/>
            <a:ext cx="7777405" cy="997218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1FAEE"/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>
                <a:latin typeface="J송명 Regular"/>
                <a:ea typeface="J송명 Regular"/>
                <a:cs typeface="J송명 Regular"/>
              </a:rPr>
              <a:t>전체 페이지 섹션 스타일 통일</a:t>
            </a:r>
            <a:endParaRPr kumimoji="0" lang="en-US" altLang="ko-KR" sz="16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F008B7-677A-7D94-AAE7-A474D407F6CF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BF95C4-8AAA-632A-5ED7-349E709C0805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CAA80B-2203-4AEB-CF12-9F3EF45AF14C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BEAUTY </a:t>
            </a:r>
            <a:r>
              <a:rPr lang="ko-KR" altLang="en-US" sz="2800" spc="-300" dirty="0">
                <a:solidFill>
                  <a:schemeClr val="accent5"/>
                </a:solidFill>
              </a:rPr>
              <a:t>페이지 흐름도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800" spc="-300" dirty="0">
                <a:solidFill>
                  <a:schemeClr val="bg1"/>
                </a:solidFill>
              </a:rPr>
              <a:t>흐름도</a:t>
            </a:r>
            <a:endParaRPr lang="en-US" altLang="ko-KR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50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6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LOCATION</a:t>
            </a:r>
            <a:r>
              <a:rPr lang="ko-KR" altLang="en-US" sz="2800" spc="-300" dirty="0">
                <a:solidFill>
                  <a:schemeClr val="accent5"/>
                </a:solidFill>
              </a:rPr>
              <a:t> 페이지 흐름도</a:t>
            </a:r>
          </a:p>
        </p:txBody>
      </p:sp>
    </p:spTree>
    <p:extLst>
      <p:ext uri="{BB962C8B-B14F-4D97-AF65-F5344CB8AC3E}">
        <p14:creationId xmlns:p14="http://schemas.microsoft.com/office/powerpoint/2010/main" val="379940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BEAUTY  </a:t>
            </a:r>
            <a:r>
              <a:rPr lang="ko-KR" altLang="en-US" sz="2800" spc="-300" dirty="0" err="1">
                <a:solidFill>
                  <a:schemeClr val="accent5"/>
                </a:solidFill>
              </a:rPr>
              <a:t>뷰페이지</a:t>
            </a:r>
            <a:r>
              <a:rPr lang="ko-KR" altLang="en-US" sz="2800" spc="-300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23726" y="1884897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BEAUTY </a:t>
            </a:r>
          </a:p>
        </p:txBody>
      </p:sp>
      <p:pic>
        <p:nvPicPr>
          <p:cNvPr id="2" name="그림 1" descr="텍스트, 스크린샷, 인간의 얼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106879-3B04-188E-C1D2-CE9328A9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263" y="1252963"/>
            <a:ext cx="4191544" cy="521644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A1B234F-836D-7E34-4645-3EE037687139}"/>
                  </a:ext>
                </a:extLst>
              </p14:cNvPr>
              <p14:cNvContentPartPr/>
              <p14:nvPr/>
            </p14:nvContentPartPr>
            <p14:xfrm>
              <a:off x="5187863" y="4363233"/>
              <a:ext cx="10438" cy="10438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A1B234F-836D-7E34-4645-3EE0376871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1651" y="2547021"/>
                <a:ext cx="3653300" cy="365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F991D25-1D7A-1164-046F-B142D10D0A40}"/>
                  </a:ext>
                </a:extLst>
              </p14:cNvPr>
              <p14:cNvContentPartPr/>
              <p14:nvPr/>
            </p14:nvContentPartPr>
            <p14:xfrm>
              <a:off x="5542767" y="3267205"/>
              <a:ext cx="10438" cy="10438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F991D25-1D7A-1164-046F-B142D10D0A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6117" y="1450993"/>
                <a:ext cx="3653300" cy="36533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C0BED0AA-DEE1-5878-06DE-AC5BA8124D96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A53C6A-879E-B1EE-B23B-2E9FEFD01F41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41F1E3-0A53-A9E9-7011-441713D4308B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809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BEAUTY  </a:t>
            </a:r>
            <a:r>
              <a:rPr lang="ko-KR" altLang="en-US" sz="2800" spc="-300" dirty="0" err="1">
                <a:solidFill>
                  <a:schemeClr val="accent5"/>
                </a:solidFill>
              </a:rPr>
              <a:t>뷰페이지</a:t>
            </a:r>
            <a:r>
              <a:rPr lang="ko-KR" altLang="en-US" sz="2800" spc="-300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23726" y="1881338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BEAUTY CATEGORY</a:t>
            </a:r>
          </a:p>
        </p:txBody>
      </p:sp>
      <p:pic>
        <p:nvPicPr>
          <p:cNvPr id="2" name="그림 1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44267F-8864-7A2E-C371-95169D24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487" y="1252963"/>
            <a:ext cx="4435152" cy="518625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9042F15-D5AB-BE88-F383-2E76ACBAEF6B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38F3DF-D254-0EDB-929C-DE38E38B8359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0541E0-2EB0-B987-1888-DED1C6299E71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83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BEAUTY  </a:t>
            </a:r>
            <a:r>
              <a:rPr lang="ko-KR" altLang="en-US" sz="2800" spc="-300" dirty="0">
                <a:solidFill>
                  <a:schemeClr val="accent5"/>
                </a:solidFill>
              </a:rPr>
              <a:t>좋아요 기능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26021" y="1881338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Cosmetics_Likes</a:t>
            </a:r>
            <a:r>
              <a:rPr lang="en-US" altLang="ko-KR" dirty="0">
                <a:solidFill>
                  <a:schemeClr val="tx1"/>
                </a:solidFill>
              </a:rPr>
              <a:t> DB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6082A5-1E9D-4125-A0EC-CF862E21A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3059441"/>
            <a:ext cx="2610214" cy="330563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E41A3F-CB07-486E-B6A5-DD38B0DD6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67" y="1620965"/>
            <a:ext cx="7068536" cy="474411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6BC9181-E885-DB48-378A-2045C9728D4C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044DB9-47DB-CF4D-33A6-C57DA287299C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9C5A2A-A389-299D-F2C4-737EC6E7D400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879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BEAUTY 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관리자 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15017" y="1879578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카테고리 필터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E1D538-8F4D-4B1A-8C5A-EA5D16AB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0" y="2786242"/>
            <a:ext cx="11308023" cy="329058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  <a:effectLst>
            <a:softEdge rad="0"/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A5D78A-8A5C-B0D1-CBBC-5068224DBB95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FA945B-D794-62EB-5C3B-15EA322F0AD5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7BC3B6-2A3A-0971-27FF-6501AD5B610E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82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BEAUTY 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관리자 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06036" y="1876018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카테고리 필터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7407DA-E2C9-4E89-9A9A-F2EEF514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4" y="2762641"/>
            <a:ext cx="11306993" cy="333876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EA510F3-B7E2-8EBB-1CDE-72D1B3641E4D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4DC103-78A1-0C15-C7EF-BB495561291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9A30DA-A4C7-4F56-CF43-B685B34B3B14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723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관리자  </a:t>
            </a:r>
            <a:r>
              <a:rPr lang="en-US" altLang="ko-KR" sz="2800" spc="-300" dirty="0">
                <a:solidFill>
                  <a:schemeClr val="accent5"/>
                </a:solidFill>
              </a:rPr>
              <a:t>Cosmetics 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06036" y="1858770"/>
            <a:ext cx="3326674" cy="651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데이터 등록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CE20E-72CA-473D-B858-7AE7D203D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5" y="2709790"/>
            <a:ext cx="9007930" cy="370656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ACD2D8F-49B7-7DD2-B913-B1E9170EC106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900185-6415-860D-0379-8BAC76016B1C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4C4EEC-FFC5-0EC7-62F2-5C2A07AB63EC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AD105-7EF0-432C-C0FF-74A88A74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F804ECF-1F42-6F37-8373-5F888DE188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C31DA8-6621-F388-9BDB-5ACAC41E9CAC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4DC3A3-3F58-A167-BCC0-BBCEAC86147B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9CA583-4A25-71C4-8009-3595D608CD46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</a:rPr>
                <a:t>1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CFDF965-4BF6-E95A-1621-632FABA6419F}"/>
              </a:ext>
            </a:extLst>
          </p:cNvPr>
          <p:cNvSpPr txBox="1"/>
          <p:nvPr/>
        </p:nvSpPr>
        <p:spPr>
          <a:xfrm>
            <a:off x="1147236" y="25181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팀원 소개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8AD85-E203-1917-706C-D0756B56F20E}"/>
              </a:ext>
            </a:extLst>
          </p:cNvPr>
          <p:cNvSpPr txBox="1"/>
          <p:nvPr/>
        </p:nvSpPr>
        <p:spPr>
          <a:xfrm>
            <a:off x="3717642" y="385675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노은지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CDEDE19-D565-6A93-F637-834D98B31EC7}"/>
              </a:ext>
            </a:extLst>
          </p:cNvPr>
          <p:cNvCxnSpPr>
            <a:cxnSpLocks/>
          </p:cNvCxnSpPr>
          <p:nvPr/>
        </p:nvCxnSpPr>
        <p:spPr>
          <a:xfrm>
            <a:off x="3786123" y="3524255"/>
            <a:ext cx="747132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E098D1F-9ED9-4B59-5095-42EE1C7FBA0C}"/>
              </a:ext>
            </a:extLst>
          </p:cNvPr>
          <p:cNvSpPr txBox="1"/>
          <p:nvPr/>
        </p:nvSpPr>
        <p:spPr>
          <a:xfrm>
            <a:off x="7515242" y="382868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이동근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C62315D-996C-CA06-0F21-7CD0A0666F0C}"/>
              </a:ext>
            </a:extLst>
          </p:cNvPr>
          <p:cNvCxnSpPr>
            <a:cxnSpLocks/>
          </p:cNvCxnSpPr>
          <p:nvPr/>
        </p:nvCxnSpPr>
        <p:spPr>
          <a:xfrm>
            <a:off x="7583724" y="3496188"/>
            <a:ext cx="74713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9BF1A1-F371-ABCA-9D09-DF54F41D284A}"/>
              </a:ext>
            </a:extLst>
          </p:cNvPr>
          <p:cNvSpPr txBox="1"/>
          <p:nvPr/>
        </p:nvSpPr>
        <p:spPr>
          <a:xfrm>
            <a:off x="3337730" y="4392755"/>
            <a:ext cx="17139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예약 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제품 상세 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지도 </a:t>
            </a:r>
            <a:r>
              <a:rPr lang="en-US" altLang="ko-KR" sz="1600" dirty="0"/>
              <a:t>API</a:t>
            </a:r>
            <a:r>
              <a:rPr lang="ko-KR" altLang="en-US" sz="1600" dirty="0"/>
              <a:t> 연동</a:t>
            </a:r>
            <a:endParaRPr lang="en-US" altLang="ko-KR" sz="1600" dirty="0"/>
          </a:p>
          <a:p>
            <a:pPr algn="ctr"/>
            <a:r>
              <a:rPr lang="ko-KR" altLang="en-US" sz="1600" dirty="0"/>
              <a:t>계정 관리 기능</a:t>
            </a:r>
            <a:endParaRPr lang="en-US" altLang="ko-KR" sz="1600" dirty="0"/>
          </a:p>
          <a:p>
            <a:pPr algn="ctr"/>
            <a:r>
              <a:rPr lang="ko-KR" altLang="en-US" sz="1600" dirty="0"/>
              <a:t>구현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482A7-B781-62C6-9D6A-23755A6DE32F}"/>
              </a:ext>
            </a:extLst>
          </p:cNvPr>
          <p:cNvSpPr txBox="1"/>
          <p:nvPr/>
        </p:nvSpPr>
        <p:spPr>
          <a:xfrm>
            <a:off x="7266187" y="4392755"/>
            <a:ext cx="1462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게시판 페이지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구현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B8957C-849C-868A-8CDE-0EE29D61AA6E}"/>
              </a:ext>
            </a:extLst>
          </p:cNvPr>
          <p:cNvSpPr>
            <a:spLocks noChangeAspect="1"/>
          </p:cNvSpPr>
          <p:nvPr/>
        </p:nvSpPr>
        <p:spPr>
          <a:xfrm>
            <a:off x="3386963" y="1527717"/>
            <a:ext cx="1634400" cy="163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D9F25C-4D57-DA21-1026-6F5DC80CFCC2}"/>
              </a:ext>
            </a:extLst>
          </p:cNvPr>
          <p:cNvSpPr>
            <a:spLocks/>
          </p:cNvSpPr>
          <p:nvPr/>
        </p:nvSpPr>
        <p:spPr>
          <a:xfrm>
            <a:off x="7100625" y="1527717"/>
            <a:ext cx="1634400" cy="1634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307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관리자  </a:t>
            </a:r>
            <a:r>
              <a:rPr lang="en-US" altLang="ko-KR" sz="2800" spc="-300" dirty="0">
                <a:solidFill>
                  <a:schemeClr val="accent5"/>
                </a:solidFill>
              </a:rPr>
              <a:t>Cosmetics 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06036" y="1858770"/>
            <a:ext cx="3326674" cy="651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 이미지 미리보기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43DCE-E9D5-4F09-9B11-F8B204FED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5" y="2720600"/>
            <a:ext cx="9007930" cy="367823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5FBC9C8-2948-A8E2-7E7E-47EB2EA440A2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209428-18D5-C84C-ABE1-810B08BC7B21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C3F58F-D55A-4E0F-DB25-A256E4D72838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15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관리자  </a:t>
            </a:r>
            <a:r>
              <a:rPr lang="en-US" altLang="ko-KR" sz="2800" spc="-300" dirty="0">
                <a:solidFill>
                  <a:schemeClr val="accent5"/>
                </a:solidFill>
              </a:rPr>
              <a:t>Cosmetics 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06308" y="1846502"/>
            <a:ext cx="3326674" cy="651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데이터 로드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BF2E4C-2E0C-44F2-8356-9B77DC461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6" y="2715483"/>
            <a:ext cx="8972822" cy="370244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1C50A7-7ECE-9D36-95BF-7F5F5EFEE6F0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D2F401D-0F81-EF5D-6825-20550FACC93A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915D9B-3796-4BE2-4D2C-B0E03F2B9EE9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74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관리자  </a:t>
            </a:r>
            <a:r>
              <a:rPr lang="en-US" altLang="ko-KR" sz="2800" spc="-300" dirty="0">
                <a:solidFill>
                  <a:schemeClr val="accent5"/>
                </a:solidFill>
              </a:rPr>
              <a:t>Cosmetics 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32435" y="1854298"/>
            <a:ext cx="3420619" cy="651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데이터 삭제 기능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7A13B7-BD8D-4B40-A27B-27F5FB08B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2725783"/>
            <a:ext cx="8668022" cy="369561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B26389-8440-0E4C-F166-D8AA5FA45C21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FF6FDD-7869-6357-D656-B821CE7664FB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0DDEEA-D6D9-B7E0-3563-89FEABDF28D6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71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LOCATION </a:t>
            </a:r>
            <a:r>
              <a:rPr lang="ko-KR" altLang="en-US" sz="2800" spc="-300" dirty="0">
                <a:solidFill>
                  <a:schemeClr val="accent5"/>
                </a:solidFill>
              </a:rPr>
              <a:t>세부 </a:t>
            </a:r>
            <a:r>
              <a:rPr lang="ko-KR" altLang="en-US" sz="2800" spc="-300" dirty="0" err="1">
                <a:solidFill>
                  <a:schemeClr val="accent5"/>
                </a:solidFill>
              </a:rPr>
              <a:t>뷰페이지</a:t>
            </a:r>
            <a:r>
              <a:rPr lang="en-US" altLang="ko-KR" sz="2800" spc="-300" dirty="0">
                <a:solidFill>
                  <a:schemeClr val="accent5"/>
                </a:solidFill>
              </a:rPr>
              <a:t> </a:t>
            </a:r>
            <a:r>
              <a:rPr lang="ko-KR" altLang="en-US" sz="2800" spc="-300" dirty="0">
                <a:solidFill>
                  <a:schemeClr val="accent5"/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8F5D48-C9E6-49BD-A5AD-59B0C2B2A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972" y="1144622"/>
            <a:ext cx="4891306" cy="5429475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06036" y="1858770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CITY DB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B116C5-8194-4C6C-18A5-E7D0895B8A4F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331D67-E7B1-759A-374F-B118611D155A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470E60-6F96-D057-BB6C-EBA8B135F7DE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207EF8-ADD4-4F55-8809-2BE44E813EC6}"/>
              </a:ext>
            </a:extLst>
          </p:cNvPr>
          <p:cNvSpPr/>
          <p:nvPr/>
        </p:nvSpPr>
        <p:spPr>
          <a:xfrm>
            <a:off x="406036" y="3117767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CITY_Distict</a:t>
            </a:r>
            <a:r>
              <a:rPr lang="en-US" altLang="ko-KR" dirty="0">
                <a:solidFill>
                  <a:schemeClr val="tx1"/>
                </a:solidFill>
              </a:rPr>
              <a:t> DB</a:t>
            </a:r>
          </a:p>
        </p:txBody>
      </p:sp>
    </p:spTree>
    <p:extLst>
      <p:ext uri="{BB962C8B-B14F-4D97-AF65-F5344CB8AC3E}">
        <p14:creationId xmlns:p14="http://schemas.microsoft.com/office/powerpoint/2010/main" val="726783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관리자  </a:t>
            </a:r>
            <a:r>
              <a:rPr lang="en-US" altLang="ko-KR" sz="2800" spc="-300" dirty="0">
                <a:solidFill>
                  <a:schemeClr val="accent5"/>
                </a:solidFill>
              </a:rPr>
              <a:t>LOCATION 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30572" y="1799736"/>
            <a:ext cx="3326674" cy="651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기능 버튼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 descr="텍스트, 스크린샷, 하늘, 마천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9BA940-EB81-5A70-E12E-1D2B290B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2" y="2680273"/>
            <a:ext cx="10472558" cy="374665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65EED64-5F11-451B-A666-297574B86DE7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6D520B-2DF0-779F-1870-9885F9C603C4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D5228A-6ADC-8532-FA0D-D5395DE6EA7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5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관리자  </a:t>
            </a:r>
            <a:r>
              <a:rPr lang="en-US" altLang="ko-KR" sz="2800" spc="-300" dirty="0">
                <a:solidFill>
                  <a:schemeClr val="accent5"/>
                </a:solidFill>
              </a:rPr>
              <a:t>LOCATION 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06036" y="1846502"/>
            <a:ext cx="3326674" cy="651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등록 기능 / 미리보기 출력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0BB723-A743-5661-6F07-2AA749CF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4" y="2757764"/>
            <a:ext cx="9216663" cy="368088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8A73A56-1754-B6B8-F6BE-9BDBEF5322B6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5C1A31D-53AC-5DAC-38A3-76D38AC06CB5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E0602F-8D0D-058F-9BE2-F343A417D4F2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2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관리자  </a:t>
            </a:r>
            <a:r>
              <a:rPr lang="en-US" altLang="ko-KR" sz="2800" spc="-300" dirty="0">
                <a:solidFill>
                  <a:schemeClr val="accent5"/>
                </a:solidFill>
              </a:rPr>
              <a:t>LOCATION 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406036" y="1865516"/>
            <a:ext cx="3326674" cy="651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CITY DB </a:t>
            </a:r>
            <a:r>
              <a:rPr lang="en-US" altLang="ko-KR" dirty="0" err="1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en-US" altLang="ko-KR" dirty="0" err="1">
                <a:solidFill>
                  <a:schemeClr val="tx1"/>
                </a:solidFill>
              </a:rPr>
              <a:t>삭제</a:t>
            </a:r>
            <a:r>
              <a:rPr lang="ko-KR" altLang="en-US" dirty="0">
                <a:solidFill>
                  <a:schemeClr val="tx1"/>
                </a:solidFill>
              </a:rPr>
              <a:t> 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3D904D-DAC7-5A84-8B45-2DFBCA8C8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" y="2801091"/>
            <a:ext cx="5448674" cy="275497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DF4C53F-BC22-DB73-287C-F99A4FD96E5D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38E811-0958-AEEF-7F41-B6667FA02804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19FDF1-5915-4E4E-D075-17248CBDD246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74D34D-4CCE-4905-B17A-5F61BD08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67" y="2809800"/>
            <a:ext cx="5686697" cy="2746269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7981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1128053" y="1527717"/>
            <a:ext cx="1634400" cy="163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508760" y="3828689"/>
            <a:ext cx="982980" cy="3889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/>
              <a:t>노은지</a:t>
            </a:r>
          </a:p>
        </p:txBody>
      </p:sp>
      <p:cxnSp>
        <p:nvCxnSpPr>
          <p:cNvPr id="75" name="직선 연결선 74"/>
          <p:cNvCxnSpPr/>
          <p:nvPr/>
        </p:nvCxnSpPr>
        <p:spPr>
          <a:xfrm>
            <a:off x="1571687" y="3496188"/>
            <a:ext cx="747132" cy="0"/>
          </a:xfrm>
          <a:prstGeom prst="line">
            <a:avLst/>
          </a:prstGeom>
          <a:ln w="76200">
            <a:solidFill>
              <a:srgbClr val="6D9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"/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7" name="갈매기형 수장 4">
            <a:extLst>
              <a:ext uri="{FF2B5EF4-FFF2-40B4-BE49-F238E27FC236}">
                <a16:creationId xmlns:a16="http://schemas.microsoft.com/office/drawing/2014/main" id="{4B49ADE9-3C7E-431A-B7B5-A29F393557B3}"/>
              </a:ext>
            </a:extLst>
          </p:cNvPr>
          <p:cNvSpPr/>
          <p:nvPr/>
        </p:nvSpPr>
        <p:spPr>
          <a:xfrm>
            <a:off x="3467496" y="1903371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7F4E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예약페이지 구현 및 </a:t>
            </a:r>
            <a:r>
              <a:rPr lang="en-US" altLang="ko-KR" dirty="0">
                <a:latin typeface="J송명 Regular"/>
                <a:ea typeface="J송명 Regular"/>
                <a:cs typeface="J송명 Regular"/>
              </a:rPr>
              <a:t>DB</a:t>
            </a: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 관리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예약 </a:t>
            </a: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DB</a:t>
            </a:r>
          </a:p>
        </p:txBody>
      </p:sp>
      <p:sp>
        <p:nvSpPr>
          <p:cNvPr id="18" name="갈매기형 수장 4">
            <a:extLst>
              <a:ext uri="{FF2B5EF4-FFF2-40B4-BE49-F238E27FC236}">
                <a16:creationId xmlns:a16="http://schemas.microsoft.com/office/drawing/2014/main" id="{89221842-5153-428A-AF8E-32B2DAC1F5C2}"/>
              </a:ext>
            </a:extLst>
          </p:cNvPr>
          <p:cNvSpPr/>
          <p:nvPr/>
        </p:nvSpPr>
        <p:spPr>
          <a:xfrm>
            <a:off x="6230452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FE69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회원 관리 기능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회원 정보 수정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회원 탈퇴 기능 구현</a:t>
            </a:r>
            <a:endParaRPr kumimoji="0" lang="ko-KR" altLang="en-US" sz="20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19" name="갈매기형 수장 4">
            <a:extLst>
              <a:ext uri="{FF2B5EF4-FFF2-40B4-BE49-F238E27FC236}">
                <a16:creationId xmlns:a16="http://schemas.microsoft.com/office/drawing/2014/main" id="{68069F37-838B-492B-A007-A596BC378590}"/>
              </a:ext>
            </a:extLst>
          </p:cNvPr>
          <p:cNvSpPr/>
          <p:nvPr/>
        </p:nvSpPr>
        <p:spPr>
          <a:xfrm>
            <a:off x="8992693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A0B4C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NAVER Map API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지도 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API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를 활용한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역 주변 화장품 가게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정보 제공</a:t>
            </a:r>
          </a:p>
        </p:txBody>
      </p:sp>
      <p:sp>
        <p:nvSpPr>
          <p:cNvPr id="20" name="갈매기형 수장 4">
            <a:extLst>
              <a:ext uri="{FF2B5EF4-FFF2-40B4-BE49-F238E27FC236}">
                <a16:creationId xmlns:a16="http://schemas.microsoft.com/office/drawing/2014/main" id="{51F256D3-E4F7-4208-B7B0-0C521D15871A}"/>
              </a:ext>
            </a:extLst>
          </p:cNvPr>
          <p:cNvSpPr/>
          <p:nvPr/>
        </p:nvSpPr>
        <p:spPr>
          <a:xfrm>
            <a:off x="3467495" y="4362116"/>
            <a:ext cx="7777405" cy="997218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1FAEE"/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화면 스타일 통합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알림 </a:t>
            </a:r>
            <a:r>
              <a:rPr kumimoji="0" lang="ko-KR" altLang="en-US" sz="1600" b="0" i="0" u="none" strike="noStrike" kern="1200" cap="none" spc="0" normalizeH="0" baseline="0" dirty="0" err="1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모달</a:t>
            </a:r>
            <a:r>
              <a:rPr kumimoji="0" lang="en-US" altLang="ko-KR" sz="16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, </a:t>
            </a:r>
            <a:r>
              <a:rPr kumimoji="0" lang="ko-KR" altLang="en-US" sz="16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버튼</a:t>
            </a:r>
            <a:r>
              <a:rPr lang="en-US" altLang="ko-KR" sz="1600" dirty="0">
                <a:latin typeface="J송명 Regular"/>
                <a:ea typeface="J송명 Regular"/>
                <a:cs typeface="J송명 Regular"/>
              </a:rPr>
              <a:t> </a:t>
            </a:r>
            <a:r>
              <a:rPr lang="ko-KR" altLang="en-US" sz="1600" dirty="0">
                <a:latin typeface="J송명 Regular"/>
                <a:ea typeface="J송명 Regular"/>
                <a:cs typeface="J송명 Regular"/>
              </a:rPr>
              <a:t>등</a:t>
            </a:r>
            <a:endParaRPr kumimoji="0" lang="ko-KR" altLang="en-US" sz="16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BD6271-91CF-6DF2-661F-8519D9CAA8F2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C8366FA-EDCD-26BF-8107-7D5AF4F7E59F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5D7B0A-0A7C-8204-6F43-174A8B691FD6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9FB0F-44B2-9E4F-4D1C-1B165ACB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2AD9041-1A83-153D-CABA-958B1B9086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BE037D-1767-84D2-2AE1-2CD8CD6C2A96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E1AFAB8-D582-4EAF-85AB-F11F8B2934F8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3A1B40-ACF0-6CB3-CF18-65F6CB15D2A1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2F86E5-48B0-D2BA-3203-B9A6D0DEDD19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en-US" altLang="ko-KR" sz="2800" spc="-300" dirty="0">
                <a:solidFill>
                  <a:schemeClr val="accent5"/>
                </a:solidFill>
              </a:rPr>
              <a:t>FOOD </a:t>
            </a:r>
            <a:r>
              <a:rPr lang="ko-KR" altLang="en-US" sz="2800" spc="-300" dirty="0">
                <a:solidFill>
                  <a:schemeClr val="accent5"/>
                </a:solidFill>
              </a:rPr>
              <a:t>페이지 흐름도</a:t>
            </a:r>
          </a:p>
        </p:txBody>
      </p:sp>
    </p:spTree>
    <p:extLst>
      <p:ext uri="{BB962C8B-B14F-4D97-AF65-F5344CB8AC3E}">
        <p14:creationId xmlns:p14="http://schemas.microsoft.com/office/powerpoint/2010/main" val="3334784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예약 페이지 구현 및 </a:t>
            </a:r>
            <a:r>
              <a:rPr lang="en-US" altLang="ko-KR" sz="2800" spc="-300" dirty="0">
                <a:solidFill>
                  <a:schemeClr val="accent5"/>
                </a:solidFill>
              </a:rPr>
              <a:t>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599249-149F-4146-BD03-A6A5704C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8" y="1982391"/>
            <a:ext cx="7179125" cy="3953806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7"/>
            <a:ext cx="3326674" cy="66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페이지 구현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97B7A6-0C63-456B-3063-EC8A09F7BFCF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F92C65A-A7C0-9E8D-018F-44DC3758A8B8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AC22E8-853E-7AA5-4CA6-B04A19565F6F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609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528185" y="2598003"/>
            <a:ext cx="3135630" cy="1592352"/>
            <a:chOff x="4985385" y="2403068"/>
            <a:chExt cx="3135630" cy="1592352"/>
          </a:xfrm>
        </p:grpSpPr>
        <p:sp>
          <p:nvSpPr>
            <p:cNvPr id="2" name="TextBox 1"/>
            <p:cNvSpPr txBox="1"/>
            <p:nvPr/>
          </p:nvSpPr>
          <p:spPr>
            <a:xfrm>
              <a:off x="5839895" y="2403068"/>
              <a:ext cx="142660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4800" spc="-300" dirty="0">
                  <a:solidFill>
                    <a:schemeClr val="bg1"/>
                  </a:solidFill>
                </a:rPr>
                <a:t>Part 2</a:t>
              </a:r>
              <a:endParaRPr lang="ko-KR" altLang="en-US" sz="4800" spc="-3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985385" y="3303707"/>
              <a:ext cx="3135630" cy="6917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4000" b="1" spc="-300">
                  <a:solidFill>
                    <a:schemeClr val="bg1"/>
                  </a:solidFill>
                </a:rPr>
                <a:t>프로젝트 소개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예약 페이지 구현 및 </a:t>
            </a:r>
            <a:r>
              <a:rPr lang="en-US" altLang="ko-KR" sz="2800" spc="-300" dirty="0">
                <a:solidFill>
                  <a:schemeClr val="accent5"/>
                </a:solidFill>
              </a:rPr>
              <a:t>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651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후 예약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FC8B7F-E1CD-469E-AB7D-6C89A1014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99" y="1982391"/>
            <a:ext cx="6704964" cy="408727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70EE3C-EAF3-48AA-2DEB-A3DF7B398EDC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A9E0465-E089-236C-5DA7-348B30F2AEDC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23B5F3-3CDF-120A-75E0-0604CE9FB7BB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예약 페이지 구현 및 </a:t>
            </a:r>
            <a:r>
              <a:rPr lang="en-US" altLang="ko-KR" sz="2800" spc="-300" dirty="0">
                <a:solidFill>
                  <a:schemeClr val="accent5"/>
                </a:solidFill>
              </a:rPr>
              <a:t>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7"/>
            <a:ext cx="3326674" cy="1284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정보 입력 후 예약하기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 클릭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성공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 예약</a:t>
            </a:r>
            <a:r>
              <a:rPr lang="en-US" altLang="ko-KR" dirty="0">
                <a:solidFill>
                  <a:schemeClr val="tx1"/>
                </a:solidFill>
              </a:rPr>
              <a:t> DB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25D2C-0C34-4DD9-B864-098EE0F4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99" y="1982391"/>
            <a:ext cx="6881914" cy="4164681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D42E3B4-4DF0-0868-B415-60F6E88D78B7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39A4F38-6DBF-B126-2501-E647DDB072F6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DABC30-9354-DD7B-1393-62DF887AC86C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643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예약 페이지 구현 및 </a:t>
            </a:r>
            <a:r>
              <a:rPr lang="en-US" altLang="ko-KR" sz="2800" spc="-300" dirty="0">
                <a:solidFill>
                  <a:schemeClr val="accent5"/>
                </a:solidFill>
              </a:rPr>
              <a:t>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1017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정보는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와 연동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예약한 인원 실시간 반영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02080E-65C0-42FC-9C15-ABEB24FF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36" y="1982391"/>
            <a:ext cx="5744377" cy="299126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EE3ECD-E54F-4E48-A7E5-452A03799A91}"/>
              </a:ext>
            </a:extLst>
          </p:cNvPr>
          <p:cNvSpPr/>
          <p:nvPr/>
        </p:nvSpPr>
        <p:spPr>
          <a:xfrm>
            <a:off x="1147236" y="3257006"/>
            <a:ext cx="1604673" cy="3657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7E70AD-D5AD-F4D1-7089-66A8A55A4BE9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299640E-8B33-8ABE-EF2E-6A6859395713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5F8CEB-D7F3-41B2-56E5-66EC3AB0A4D8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223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예약 페이지 구현 및 </a:t>
            </a:r>
            <a:r>
              <a:rPr lang="en-US" altLang="ko-KR" sz="2800" spc="-300" dirty="0">
                <a:solidFill>
                  <a:schemeClr val="accent5"/>
                </a:solidFill>
              </a:rPr>
              <a:t>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1017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정원을 초과하여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예약할 수 없음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EE3ECD-E54F-4E48-A7E5-452A03799A91}"/>
              </a:ext>
            </a:extLst>
          </p:cNvPr>
          <p:cNvSpPr/>
          <p:nvPr/>
        </p:nvSpPr>
        <p:spPr>
          <a:xfrm>
            <a:off x="1147236" y="3257006"/>
            <a:ext cx="1604673" cy="3657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D4922-C56C-4B44-8638-5B469BD6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" y="1986508"/>
            <a:ext cx="6520703" cy="390552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F5BA165-9118-0852-3F31-FD7773B0937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9A1288-DE7A-6E5C-626D-2543D2110EFD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B4E53F-FDB7-5D68-A571-A9540527F8E7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277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예약 페이지 구현 및 </a:t>
            </a:r>
            <a:r>
              <a:rPr lang="en-US" altLang="ko-KR" sz="2800" spc="-300" dirty="0">
                <a:solidFill>
                  <a:schemeClr val="accent5"/>
                </a:solidFill>
              </a:rPr>
              <a:t>DB </a:t>
            </a:r>
            <a:r>
              <a:rPr lang="ko-KR" altLang="en-US" sz="2800" spc="-300" dirty="0">
                <a:solidFill>
                  <a:schemeClr val="accent5"/>
                </a:solidFill>
              </a:rPr>
              <a:t>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1017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마이페이지에서 신청한 프로그램의 현황 파악 및 취소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EE3ECD-E54F-4E48-A7E5-452A03799A91}"/>
              </a:ext>
            </a:extLst>
          </p:cNvPr>
          <p:cNvSpPr/>
          <p:nvPr/>
        </p:nvSpPr>
        <p:spPr>
          <a:xfrm>
            <a:off x="1147236" y="3257006"/>
            <a:ext cx="1604673" cy="3657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B4DAF-0624-4972-A85C-35D42915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" y="1953459"/>
            <a:ext cx="6520703" cy="397363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E3694B9-D39B-0538-AEEC-E01CBD10AA0C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3BEBCD-4E30-05F2-DE47-72A98A2C3774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6BD9C-CEC8-AAE2-A274-B780019FE982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774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예약 페이지 추가</a:t>
            </a:r>
            <a:r>
              <a:rPr lang="en-US" altLang="ko-KR" sz="2800" spc="-300" dirty="0">
                <a:solidFill>
                  <a:schemeClr val="accent5"/>
                </a:solidFill>
              </a:rPr>
              <a:t>, </a:t>
            </a:r>
            <a:r>
              <a:rPr lang="ko-KR" altLang="en-US" sz="2800" spc="-300" dirty="0">
                <a:solidFill>
                  <a:schemeClr val="accent5"/>
                </a:solidFill>
              </a:rPr>
              <a:t>수정</a:t>
            </a:r>
            <a:r>
              <a:rPr lang="en-US" altLang="ko-KR" sz="2800" spc="-300" dirty="0">
                <a:solidFill>
                  <a:schemeClr val="accent5"/>
                </a:solidFill>
              </a:rPr>
              <a:t>, </a:t>
            </a:r>
            <a:r>
              <a:rPr lang="ko-KR" altLang="en-US" sz="2800" spc="-300" dirty="0">
                <a:solidFill>
                  <a:schemeClr val="accent5"/>
                </a:solidFill>
              </a:rPr>
              <a:t>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1017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페이지에서 체험 활동 추가</a:t>
            </a:r>
            <a:r>
              <a:rPr lang="en-US" altLang="ko-KR" dirty="0">
                <a:solidFill>
                  <a:schemeClr val="tx1"/>
                </a:solidFill>
              </a:rPr>
              <a:t>. DB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EE3ECD-E54F-4E48-A7E5-452A03799A91}"/>
              </a:ext>
            </a:extLst>
          </p:cNvPr>
          <p:cNvSpPr/>
          <p:nvPr/>
        </p:nvSpPr>
        <p:spPr>
          <a:xfrm>
            <a:off x="1147236" y="3257006"/>
            <a:ext cx="1604673" cy="3657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3694B9-D39B-0538-AEEC-E01CBD10AA0C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3BEBCD-4E30-05F2-DE47-72A98A2C3774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6BD9C-CEC8-AAE2-A274-B780019FE982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9CCC56-E42E-4615-92D6-58DF7CB9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" y="1953459"/>
            <a:ext cx="6935383" cy="328077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6315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예약 페이지 추가</a:t>
            </a:r>
            <a:r>
              <a:rPr lang="en-US" altLang="ko-KR" sz="2800" spc="-300" dirty="0">
                <a:solidFill>
                  <a:schemeClr val="accent5"/>
                </a:solidFill>
              </a:rPr>
              <a:t>, </a:t>
            </a:r>
            <a:r>
              <a:rPr lang="ko-KR" altLang="en-US" sz="2800" spc="-300" dirty="0">
                <a:solidFill>
                  <a:schemeClr val="accent5"/>
                </a:solidFill>
              </a:rPr>
              <a:t>수정</a:t>
            </a:r>
            <a:r>
              <a:rPr lang="en-US" altLang="ko-KR" sz="2800" spc="-300" dirty="0">
                <a:solidFill>
                  <a:schemeClr val="accent5"/>
                </a:solidFill>
              </a:rPr>
              <a:t>, </a:t>
            </a:r>
            <a:r>
              <a:rPr lang="ko-KR" altLang="en-US" sz="2800" spc="-300" dirty="0">
                <a:solidFill>
                  <a:schemeClr val="accent5"/>
                </a:solidFill>
              </a:rPr>
              <a:t>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1017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페이지에서 체험 활동 수정</a:t>
            </a:r>
            <a:r>
              <a:rPr lang="en-US" altLang="ko-KR" dirty="0">
                <a:solidFill>
                  <a:schemeClr val="tx1"/>
                </a:solidFill>
              </a:rPr>
              <a:t>. DB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EE3ECD-E54F-4E48-A7E5-452A03799A91}"/>
              </a:ext>
            </a:extLst>
          </p:cNvPr>
          <p:cNvSpPr/>
          <p:nvPr/>
        </p:nvSpPr>
        <p:spPr>
          <a:xfrm>
            <a:off x="1147236" y="3257006"/>
            <a:ext cx="1604673" cy="3657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3694B9-D39B-0538-AEEC-E01CBD10AA0C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3BEBCD-4E30-05F2-DE47-72A98A2C3774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6BD9C-CEC8-AAE2-A274-B780019FE982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9CCC56-E42E-4615-92D6-58DF7CB9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" y="1953459"/>
            <a:ext cx="6935383" cy="328077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9F663F-B95B-41D8-8DDC-E9559B236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0" y="1953460"/>
            <a:ext cx="6913284" cy="32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예약 페이지 추가</a:t>
            </a:r>
            <a:r>
              <a:rPr lang="en-US" altLang="ko-KR" sz="2800" spc="-300" dirty="0">
                <a:solidFill>
                  <a:schemeClr val="accent5"/>
                </a:solidFill>
              </a:rPr>
              <a:t>, </a:t>
            </a:r>
            <a:r>
              <a:rPr lang="ko-KR" altLang="en-US" sz="2800" spc="-300" dirty="0">
                <a:solidFill>
                  <a:schemeClr val="accent5"/>
                </a:solidFill>
              </a:rPr>
              <a:t>수정</a:t>
            </a:r>
            <a:r>
              <a:rPr lang="en-US" altLang="ko-KR" sz="2800" spc="-300" dirty="0">
                <a:solidFill>
                  <a:schemeClr val="accent5"/>
                </a:solidFill>
              </a:rPr>
              <a:t>, </a:t>
            </a:r>
            <a:r>
              <a:rPr lang="ko-KR" altLang="en-US" sz="2800" spc="-300" dirty="0">
                <a:solidFill>
                  <a:schemeClr val="accent5"/>
                </a:solidFill>
              </a:rPr>
              <a:t>삭제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1017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페이지에서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체험 </a:t>
            </a:r>
            <a:r>
              <a:rPr lang="ko-KR" altLang="en-US">
                <a:solidFill>
                  <a:schemeClr val="tx1"/>
                </a:solidFill>
              </a:rPr>
              <a:t>활동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EE3ECD-E54F-4E48-A7E5-452A03799A91}"/>
              </a:ext>
            </a:extLst>
          </p:cNvPr>
          <p:cNvSpPr/>
          <p:nvPr/>
        </p:nvSpPr>
        <p:spPr>
          <a:xfrm>
            <a:off x="1147236" y="3257006"/>
            <a:ext cx="1604673" cy="3657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3694B9-D39B-0538-AEEC-E01CBD10AA0C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3BEBCD-4E30-05F2-DE47-72A98A2C3774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6BD9C-CEC8-AAE2-A274-B780019FE982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F9CCC56-E42E-4615-92D6-58DF7CB9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" y="1953459"/>
            <a:ext cx="6935383" cy="328077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9F663F-B95B-41D8-8DDC-E9559B236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90" y="1953460"/>
            <a:ext cx="6913284" cy="32807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05E0D3-4B49-4E92-A73B-759A3B49E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90" y="1953459"/>
            <a:ext cx="7036983" cy="417113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5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네이버 지도 </a:t>
            </a:r>
            <a:r>
              <a:rPr lang="en-US" altLang="ko-KR" sz="2800" spc="-300" dirty="0">
                <a:solidFill>
                  <a:schemeClr val="accent5"/>
                </a:solidFill>
              </a:rPr>
              <a:t>API </a:t>
            </a:r>
            <a:r>
              <a:rPr lang="ko-KR" altLang="en-US" sz="2800" spc="-300" dirty="0">
                <a:solidFill>
                  <a:schemeClr val="accent5"/>
                </a:solidFill>
              </a:rPr>
              <a:t>연동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1772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다이소와</a:t>
            </a:r>
            <a:r>
              <a:rPr lang="ko-KR" altLang="en-US" dirty="0">
                <a:solidFill>
                  <a:schemeClr val="tx1"/>
                </a:solidFill>
              </a:rPr>
              <a:t> 올리브영의 마커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네이버 지도 </a:t>
            </a:r>
            <a:r>
              <a:rPr lang="en-US" altLang="ko-KR" dirty="0">
                <a:solidFill>
                  <a:schemeClr val="tx1"/>
                </a:solidFill>
              </a:rPr>
              <a:t>API </a:t>
            </a:r>
            <a:r>
              <a:rPr lang="ko-KR" altLang="en-US" dirty="0">
                <a:solidFill>
                  <a:schemeClr val="tx1"/>
                </a:solidFill>
              </a:rPr>
              <a:t>연동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인기 지역의 </a:t>
            </a:r>
            <a:r>
              <a:rPr lang="ko-KR" altLang="en-US" dirty="0" err="1">
                <a:solidFill>
                  <a:schemeClr val="tx1"/>
                </a:solidFill>
              </a:rPr>
              <a:t>다이소</a:t>
            </a:r>
            <a:r>
              <a:rPr lang="ko-KR" altLang="en-US" dirty="0">
                <a:solidFill>
                  <a:schemeClr val="tx1"/>
                </a:solidFill>
              </a:rPr>
              <a:t> 및 올리브영 위치 표시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EE3ECD-E54F-4E48-A7E5-452A03799A91}"/>
              </a:ext>
            </a:extLst>
          </p:cNvPr>
          <p:cNvSpPr/>
          <p:nvPr/>
        </p:nvSpPr>
        <p:spPr>
          <a:xfrm>
            <a:off x="1147236" y="3257006"/>
            <a:ext cx="1604673" cy="3657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90119-1B21-4453-AA71-7FDE223A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" y="1944751"/>
            <a:ext cx="6812407" cy="365477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22F246A-8DFE-F9D8-900C-7EA81501AE2C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95A4E58-7E5E-FAE2-4337-57A1B781F923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31426-AA46-4F1C-B24C-5892D372AEE7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863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네이버 지도 </a:t>
            </a:r>
            <a:r>
              <a:rPr lang="en-US" altLang="ko-KR" sz="2800" spc="-300" dirty="0">
                <a:solidFill>
                  <a:schemeClr val="accent5"/>
                </a:solidFill>
              </a:rPr>
              <a:t>API </a:t>
            </a:r>
            <a:r>
              <a:rPr lang="ko-KR" altLang="en-US" sz="2800" spc="-300" dirty="0">
                <a:solidFill>
                  <a:schemeClr val="accent5"/>
                </a:solidFill>
              </a:rPr>
              <a:t>연동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1284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드랍박스를</a:t>
            </a:r>
            <a:r>
              <a:rPr lang="ko-KR" altLang="en-US" dirty="0">
                <a:solidFill>
                  <a:schemeClr val="tx1"/>
                </a:solidFill>
              </a:rPr>
              <a:t> 통해 각각 검색할 수 있음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위치들은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를 통해 관리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EE3ECD-E54F-4E48-A7E5-452A03799A91}"/>
              </a:ext>
            </a:extLst>
          </p:cNvPr>
          <p:cNvSpPr/>
          <p:nvPr/>
        </p:nvSpPr>
        <p:spPr>
          <a:xfrm>
            <a:off x="1147236" y="3257006"/>
            <a:ext cx="1604673" cy="3657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8BBE00-1622-4082-A517-C9BD77DC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" y="2123410"/>
            <a:ext cx="5429565" cy="275530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05ECB1-B6F0-46A3-B84B-EAA10C909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72" y="3257006"/>
            <a:ext cx="3879956" cy="297678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6F725E1-1ED6-5E18-1FD2-4CBD70DCAF31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22578BD-C920-9885-3D14-82BFEBB54B5D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93DA5-D0C7-E0CF-1F7F-18623D3AC171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234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FD4F-DAD0-471D-AB29-6FDFDE7F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4E499C-BB05-4E1F-BC41-DDE47AE0FCA3}"/>
              </a:ext>
            </a:extLst>
          </p:cNvPr>
          <p:cNvSpPr/>
          <p:nvPr/>
        </p:nvSpPr>
        <p:spPr>
          <a:xfrm>
            <a:off x="6134187" y="0"/>
            <a:ext cx="60959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69372-DC16-40F9-92DA-D70B6B6DC86C}"/>
              </a:ext>
            </a:extLst>
          </p:cNvPr>
          <p:cNvSpPr txBox="1"/>
          <p:nvPr/>
        </p:nvSpPr>
        <p:spPr>
          <a:xfrm>
            <a:off x="417237" y="2038440"/>
            <a:ext cx="3998210" cy="708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(GONG GAN)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5AB3F0-31E0-453C-9233-1A2992F4AFA4}"/>
              </a:ext>
            </a:extLst>
          </p:cNvPr>
          <p:cNvSpPr txBox="1"/>
          <p:nvPr/>
        </p:nvSpPr>
        <p:spPr>
          <a:xfrm>
            <a:off x="417237" y="2877470"/>
            <a:ext cx="5076711" cy="790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한국 문화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(K-CULTURE)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에 관심 있는 외국인 관광객을 위한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</a:b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커뮤니티형 정보 공유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A796A-9E6E-4738-8F5F-A4B9427C25B9}"/>
              </a:ext>
            </a:extLst>
          </p:cNvPr>
          <p:cNvSpPr txBox="1"/>
          <p:nvPr/>
        </p:nvSpPr>
        <p:spPr>
          <a:xfrm>
            <a:off x="413084" y="3798959"/>
            <a:ext cx="4977645" cy="1529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한국 문화</a:t>
            </a:r>
            <a:r>
              <a:rPr lang="en-US" altLang="ko-KR" sz="1600" dirty="0"/>
              <a:t>(K-CULTURE)</a:t>
            </a:r>
            <a:r>
              <a:rPr lang="ko-KR" altLang="en-US" sz="1600" dirty="0"/>
              <a:t>가 세계적으로 주목받고 있으나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관련 정보를 개별적으로 확인해야 하는 불편함이 존재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이에 따라 다양한 </a:t>
            </a:r>
            <a:r>
              <a:rPr lang="en-US" altLang="ko-KR" sz="1600" dirty="0"/>
              <a:t>K-CULTURE </a:t>
            </a:r>
            <a:r>
              <a:rPr lang="ko-KR" altLang="en-US" sz="1600" dirty="0"/>
              <a:t>콘텐츠를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통합적으로 제공하기 위해 제작됨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송명 Regular (본문)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6BD376-4B83-44E1-A1B4-4CE0200ED205}"/>
              </a:ext>
            </a:extLst>
          </p:cNvPr>
          <p:cNvSpPr txBox="1"/>
          <p:nvPr/>
        </p:nvSpPr>
        <p:spPr>
          <a:xfrm>
            <a:off x="413084" y="5394016"/>
            <a:ext cx="4474302" cy="11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공간</a:t>
            </a:r>
            <a:r>
              <a:rPr lang="en-US" altLang="ko-KR" sz="1600" dirty="0"/>
              <a:t>(GONG</a:t>
            </a:r>
            <a:r>
              <a:rPr lang="ko-KR" altLang="en-US" sz="1600" dirty="0"/>
              <a:t> </a:t>
            </a:r>
            <a:r>
              <a:rPr lang="en-US" altLang="ko-KR" sz="1600" dirty="0"/>
              <a:t>GAN)</a:t>
            </a:r>
            <a:r>
              <a:rPr lang="ko-KR" altLang="en-US" sz="1600" dirty="0"/>
              <a:t>은 단순한 정보 제공을 넘어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외국인 관광객 간의 교류와 참여를 중심으로 한</a:t>
            </a:r>
            <a:br>
              <a:rPr lang="en-US" altLang="ko-KR" sz="1600" dirty="0"/>
            </a:br>
            <a:r>
              <a:rPr lang="ko-KR" altLang="en-US" sz="1600" b="1" dirty="0"/>
              <a:t>커뮤니티형 장소</a:t>
            </a:r>
            <a:r>
              <a:rPr lang="ko-KR" altLang="en-US" sz="1600" dirty="0"/>
              <a:t>의 의미를 담고자 함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송명 Regular (본문)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45B600-9471-48F1-A04E-1E69B89D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93" y="96291"/>
            <a:ext cx="5905586" cy="666541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ED139B-F5C2-433C-B501-924385D3DDD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964B4-2542-413C-8D12-95C41B9589C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C9C21B-BC16-4449-B76B-533DF57C164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2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6D10C72-9D1D-4F57-811E-BB71771D7C2A}"/>
              </a:ext>
            </a:extLst>
          </p:cNvPr>
          <p:cNvSpPr txBox="1"/>
          <p:nvPr/>
        </p:nvSpPr>
        <p:spPr>
          <a:xfrm>
            <a:off x="1147236" y="251818"/>
            <a:ext cx="3340979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chemeClr val="accent5"/>
                </a:solidFill>
              </a:rPr>
              <a:t>프로젝트 소개</a:t>
            </a:r>
            <a:endParaRPr lang="en-US" altLang="ko-K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회원 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1112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 하단의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 정보 수정과 회원탈퇴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기능 구현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EE3ECD-E54F-4E48-A7E5-452A03799A91}"/>
              </a:ext>
            </a:extLst>
          </p:cNvPr>
          <p:cNvSpPr/>
          <p:nvPr/>
        </p:nvSpPr>
        <p:spPr>
          <a:xfrm>
            <a:off x="1147236" y="3257006"/>
            <a:ext cx="1604673" cy="3657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D5FC24-ED31-4D3A-BC00-456E6DD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39" y="2134864"/>
            <a:ext cx="6293447" cy="321529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883D9A4-63F6-E31D-9F95-F0EAF470F1E5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4ACAD2-3C0C-7848-7097-D92062E28EAE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00BA5A-8D8C-3BEE-ED2C-AADDC7106B0F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4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회원 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성별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생일은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 불가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E37FCA-6585-423A-A75B-D869FE73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493" y="1776830"/>
            <a:ext cx="3295416" cy="469499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6B0A9A4-D83D-180F-AA42-5A2964847517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08D1643-83AD-1618-86B3-8AE83DDD9861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0DB181-6657-3676-40EE-7925E4CF8261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22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D77888C-A4AF-478E-A805-F9777AAD47B0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E4EA222-CD0C-446A-97FB-F13631976E3B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회원 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105107-0799-49EF-9C19-7A615A58EE43}"/>
              </a:ext>
            </a:extLst>
          </p:cNvPr>
          <p:cNvSpPr/>
          <p:nvPr/>
        </p:nvSpPr>
        <p:spPr>
          <a:xfrm>
            <a:off x="7981700" y="2144068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회원탈퇴 시 확인 진행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B6E732-27F0-4ADD-B584-47B705D8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" y="1863939"/>
            <a:ext cx="6954683" cy="414452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7619698-B6C0-BE3E-B937-5A11B565FF67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E550B2-ECD6-4787-93D9-2B9DAD2E72EC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F3C20D-10AC-4EBD-F171-845CF7D2EBF6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BC60EDE-88AC-4D51-BB57-129D6F1D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02" y="4271699"/>
            <a:ext cx="3372321" cy="201958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4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 spc="-30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70" name="타원 69"/>
          <p:cNvSpPr/>
          <p:nvPr/>
        </p:nvSpPr>
        <p:spPr>
          <a:xfrm>
            <a:off x="1128053" y="1527717"/>
            <a:ext cx="1634400" cy="1634400"/>
          </a:xfrm>
          <a:prstGeom prst="ellipse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89710" y="3828689"/>
            <a:ext cx="982980" cy="3889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/>
              <a:t>이동근</a:t>
            </a:r>
          </a:p>
        </p:txBody>
      </p:sp>
      <p:cxnSp>
        <p:nvCxnSpPr>
          <p:cNvPr id="75" name="직선 연결선 74"/>
          <p:cNvCxnSpPr/>
          <p:nvPr/>
        </p:nvCxnSpPr>
        <p:spPr>
          <a:xfrm>
            <a:off x="1571687" y="3496188"/>
            <a:ext cx="74713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"/>
          <p:cNvSpPr txBox="1"/>
          <p:nvPr/>
        </p:nvSpPr>
        <p:spPr>
          <a:xfrm>
            <a:off x="1147236" y="251818"/>
            <a:ext cx="151035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2" name="갈매기형 수장 4">
            <a:extLst>
              <a:ext uri="{FF2B5EF4-FFF2-40B4-BE49-F238E27FC236}">
                <a16:creationId xmlns:a16="http://schemas.microsoft.com/office/drawing/2014/main" id="{0AE0473D-4A21-08AD-0518-46CC82EF6EED}"/>
              </a:ext>
            </a:extLst>
          </p:cNvPr>
          <p:cNvSpPr/>
          <p:nvPr/>
        </p:nvSpPr>
        <p:spPr>
          <a:xfrm>
            <a:off x="3467496" y="1903371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7F4E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게시판 기능 구현</a:t>
            </a:r>
            <a:endParaRPr kumimoji="0" lang="en-US" altLang="ko-KR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MVC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 패턴을 활용하여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dirty="0">
                <a:latin typeface="J송명 Regular"/>
                <a:ea typeface="J송명 Regular"/>
                <a:cs typeface="J송명 Regular"/>
              </a:rPr>
              <a:t>CRUD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기능 구현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3" name="갈매기형 수장 4">
            <a:extLst>
              <a:ext uri="{FF2B5EF4-FFF2-40B4-BE49-F238E27FC236}">
                <a16:creationId xmlns:a16="http://schemas.microsoft.com/office/drawing/2014/main" id="{7F68B015-7D06-967A-8175-FA43C9CB3CB5}"/>
              </a:ext>
            </a:extLst>
          </p:cNvPr>
          <p:cNvSpPr/>
          <p:nvPr/>
        </p:nvSpPr>
        <p:spPr>
          <a:xfrm>
            <a:off x="6230452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FE69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게시판 기능</a:t>
            </a:r>
            <a:endParaRPr kumimoji="0" lang="en-US" altLang="ko-KR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게시글 작성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첨부파일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좋아요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댓글</a:t>
            </a:r>
          </a:p>
        </p:txBody>
      </p:sp>
      <p:sp>
        <p:nvSpPr>
          <p:cNvPr id="4" name="갈매기형 수장 4">
            <a:extLst>
              <a:ext uri="{FF2B5EF4-FFF2-40B4-BE49-F238E27FC236}">
                <a16:creationId xmlns:a16="http://schemas.microsoft.com/office/drawing/2014/main" id="{470E76A6-992D-1076-93C1-4F9CC5CBD091}"/>
              </a:ext>
            </a:extLst>
          </p:cNvPr>
          <p:cNvSpPr/>
          <p:nvPr/>
        </p:nvSpPr>
        <p:spPr>
          <a:xfrm>
            <a:off x="8992693" y="1866205"/>
            <a:ext cx="2252207" cy="2267817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A0B4C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사용자 권한 구분</a:t>
            </a:r>
            <a:endParaRPr kumimoji="0" lang="en-US" altLang="ko-KR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본인 </a:t>
            </a: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글 및 댓글 수정 삭제</a:t>
            </a:r>
            <a:endParaRPr lang="en-US" altLang="ko-KR" sz="1400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관리자 권한</a:t>
            </a:r>
            <a:endParaRPr kumimoji="0" lang="en-US" altLang="ko-KR" sz="14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>
                <a:latin typeface="J송명 Regular"/>
                <a:ea typeface="J송명 Regular"/>
                <a:cs typeface="J송명 Regular"/>
              </a:rPr>
              <a:t>게시글 삭제</a:t>
            </a:r>
            <a:endParaRPr kumimoji="0" lang="ko-KR" altLang="en-US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3A231F31-B7D7-2784-13AD-B83CBEFBE394}"/>
              </a:ext>
            </a:extLst>
          </p:cNvPr>
          <p:cNvSpPr/>
          <p:nvPr/>
        </p:nvSpPr>
        <p:spPr>
          <a:xfrm>
            <a:off x="3467495" y="4362116"/>
            <a:ext cx="7777405" cy="997218"/>
          </a:xfrm>
          <a:custGeom>
            <a:avLst/>
            <a:gdLst>
              <a:gd name="connsiteX0" fmla="*/ 17 w 1276189"/>
              <a:gd name="connsiteY0" fmla="*/ 0 h 3445979"/>
              <a:gd name="connsiteX1" fmla="*/ 1261374 w 1276189"/>
              <a:gd name="connsiteY1" fmla="*/ 0 h 3445979"/>
              <a:gd name="connsiteX2" fmla="*/ 1276189 w 1276189"/>
              <a:gd name="connsiteY2" fmla="*/ 1753806 h 3445979"/>
              <a:gd name="connsiteX3" fmla="*/ 1261374 w 1276189"/>
              <a:gd name="connsiteY3" fmla="*/ 3445979 h 3445979"/>
              <a:gd name="connsiteX4" fmla="*/ 17 w 1276189"/>
              <a:gd name="connsiteY4" fmla="*/ 3445979 h 3445979"/>
              <a:gd name="connsiteX5" fmla="*/ 6190 w 1276189"/>
              <a:gd name="connsiteY5" fmla="*/ 1730287 h 3445979"/>
              <a:gd name="connsiteX6" fmla="*/ 17 w 1276189"/>
              <a:gd name="connsiteY6" fmla="*/ 0 h 344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189" h="3445979">
                <a:moveTo>
                  <a:pt x="17" y="0"/>
                </a:moveTo>
                <a:lnTo>
                  <a:pt x="1261374" y="0"/>
                </a:lnTo>
                <a:lnTo>
                  <a:pt x="1276189" y="1753806"/>
                </a:lnTo>
                <a:lnTo>
                  <a:pt x="1261374" y="3445979"/>
                </a:lnTo>
                <a:lnTo>
                  <a:pt x="17" y="3445979"/>
                </a:lnTo>
                <a:lnTo>
                  <a:pt x="6190" y="1730287"/>
                </a:lnTo>
                <a:lnTo>
                  <a:pt x="17" y="0"/>
                </a:lnTo>
                <a:close/>
              </a:path>
            </a:pathLst>
          </a:custGeom>
          <a:solidFill>
            <a:srgbClr val="F1FAEE"/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J송명 Regular"/>
                <a:ea typeface="J송명 Regular"/>
                <a:cs typeface="J송명 Regular"/>
              </a:rPr>
              <a:t>게시판 카테고리 분할</a:t>
            </a:r>
            <a:endParaRPr lang="en-US" altLang="ko-KR" dirty="0">
              <a:latin typeface="J송명 Regular"/>
              <a:ea typeface="J송명 Regular"/>
              <a:cs typeface="J송명 Regula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(food </a:t>
            </a:r>
            <a:r>
              <a:rPr lang="en-US" altLang="ko-KR" sz="1800" dirty="0">
                <a:latin typeface="J송명 Regular"/>
                <a:ea typeface="J송명 Regular"/>
                <a:cs typeface="J송명 Regular"/>
              </a:rPr>
              <a:t>/</a:t>
            </a: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 beauty / location) </a:t>
            </a:r>
            <a:endParaRPr kumimoji="0" lang="ko-KR" altLang="en-US" sz="1800" b="0" i="0" u="none" strike="noStrike" kern="1200" cap="none" spc="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3CA950-FFB8-317D-D2FA-A12A79A51A17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8DCC76-A428-310A-44D1-B7080B4FB900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789CF8-0613-E168-D082-10B31C41A9F7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53534" cy="943011"/>
            <a:chOff x="292100" y="0"/>
            <a:chExt cx="753534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516488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1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흐름도</a:t>
            </a:r>
          </a:p>
        </p:txBody>
      </p:sp>
      <p:pic>
        <p:nvPicPr>
          <p:cNvPr id="6" name="그림 5" descr="텍스트, 도표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870D9B-544A-EB29-900E-18BA117F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12" y="965965"/>
            <a:ext cx="10446385" cy="546197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12B75AA-0492-CB96-BCC4-4FE5A9DF8E49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A679D5-1646-C287-01F9-59150D46C374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1CC1FC-BF93-F462-EB46-5C1B7296073A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9475B-4665-6631-45AC-90249042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B6E17E0-3C73-3C81-7271-0AFFFD98FE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9EA63A-5DBD-6D2F-E699-C2C27C59178D}"/>
              </a:ext>
            </a:extLst>
          </p:cNvPr>
          <p:cNvGrpSpPr/>
          <p:nvPr/>
        </p:nvGrpSpPr>
        <p:grpSpPr>
          <a:xfrm>
            <a:off x="266699" y="0"/>
            <a:ext cx="753534" cy="943011"/>
            <a:chOff x="292100" y="0"/>
            <a:chExt cx="753534" cy="9430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F03973F-0D4B-48AB-519D-484E86AA2027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15C5C-F314-C411-D9D3-0F7BC926EF1C}"/>
                </a:ext>
              </a:extLst>
            </p:cNvPr>
            <p:cNvSpPr txBox="1"/>
            <p:nvPr/>
          </p:nvSpPr>
          <p:spPr>
            <a:xfrm>
              <a:off x="529146" y="173570"/>
              <a:ext cx="516488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1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06E7D0-ACC0-5D38-760B-C42466BB28ED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상세 흐름도</a:t>
            </a:r>
          </a:p>
        </p:txBody>
      </p:sp>
      <p:pic>
        <p:nvPicPr>
          <p:cNvPr id="8" name="그림 7" descr="텍스트, 도표, 라인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B0E0E6-9486-D6F9-E362-8AEB44B0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" y="910926"/>
            <a:ext cx="11658602" cy="577350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69DB3EB-02A4-5F19-68DF-54DFECE21FDE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E3F1D8-A914-EDCB-1030-476E7BB1523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ABDF96-27D3-BFE0-E51A-12A53BFFCA4B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165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02372-7ADA-73DB-976D-7202FFD60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4FB6E-F92C-3571-E02E-71F5CF1A05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BB6665-8749-7EF9-60E0-592AC348F010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8D4AE-9EDA-2544-54C1-CB7069EB2FB8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E58FCAB-725F-F61D-9ADE-C7F43489A414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52DE137-1F3F-B840-6205-3E5F39A82FFA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001564-F632-AF97-34E1-00EDCC735E72}"/>
              </a:ext>
            </a:extLst>
          </p:cNvPr>
          <p:cNvSpPr/>
          <p:nvPr/>
        </p:nvSpPr>
        <p:spPr>
          <a:xfrm>
            <a:off x="8608652" y="96596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서브사이트의 게시판 미리보기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60859B-F520-7D8C-326C-A52A91962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6" y="1779367"/>
            <a:ext cx="7354748" cy="271893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54831A-6C7A-B740-3B18-DF40D3F22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00" y="3271320"/>
            <a:ext cx="6096002" cy="133218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8DACCF-C1C3-F298-3B94-3258EDBD6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93" y="4308667"/>
            <a:ext cx="6666271" cy="186429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6A65C1F-71CD-B744-08F9-FA84774A6376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241D34-232F-AB5B-7300-4CAC31018E87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2C575B-3A8C-9534-B8FE-C0ACD06F423D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43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B518E-ED99-A304-7D26-580898995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4D4ED10-7F7A-2792-819A-D3E206B766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B2042C-164F-26E4-C3EF-5CDAFBFF0810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B6619-CF91-E083-1053-DD837CAB0772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CC70FF48-CE29-5945-0DA0-30F2E0A8AD6F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A297409E-64A0-A63A-1684-2072A37D8FA2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BB5C7D-357B-5CF3-9BD6-23C71B7AC4E5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카테고리 분류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C4B9491-4845-707F-5D5C-71C17A7C4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6" y="1968892"/>
            <a:ext cx="9610409" cy="4605206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E369E91-6C22-E64F-6917-33510AC9C09E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8F550E-3E48-74EA-32CD-687E50276A1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9DE17-BB27-2332-52FF-F37870CADC64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530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4A410-A911-F9A8-E6E9-2AAA9A44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88CE3CC-CB43-5921-E6C3-66DBB2BA25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A5F7B4-513F-1621-EB19-D2CAF502BB09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B660C-62F2-F41E-51B7-6AF8A0A4E386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C76B0F6C-C792-BF02-E962-A3621057394B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5835430E-5230-E0E0-3E6E-EC6D39B9A546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55EB9F-6333-9D20-63B2-A70FA83668A3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검색기능 및 실제 검색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A71772-726D-ED70-F3C3-71BE1290A0DA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2351CE-80D0-B2B3-5E3A-F627E025EF90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6D9B42-9531-37C2-60CC-8D0466BC8643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pic>
        <p:nvPicPr>
          <p:cNvPr id="16" name="그림 1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4153E96-0C59-4BA5-93FB-A9A89693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0" y="2037429"/>
            <a:ext cx="3394695" cy="165196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2917F3-0875-436F-BE38-B9D36C24D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46" y="4120829"/>
            <a:ext cx="7093510" cy="205352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94C361F-F246-408E-B506-3985E3F25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09" y="2042629"/>
            <a:ext cx="3394694" cy="169988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21" name="화살표: 위로 굽음 20">
            <a:extLst>
              <a:ext uri="{FF2B5EF4-FFF2-40B4-BE49-F238E27FC236}">
                <a16:creationId xmlns:a16="http://schemas.microsoft.com/office/drawing/2014/main" id="{3B50FA87-DCB2-4919-B914-4BD4786982FE}"/>
              </a:ext>
            </a:extLst>
          </p:cNvPr>
          <p:cNvSpPr/>
          <p:nvPr/>
        </p:nvSpPr>
        <p:spPr>
          <a:xfrm rot="5400000">
            <a:off x="986699" y="4306529"/>
            <a:ext cx="930591" cy="875071"/>
          </a:xfrm>
          <a:prstGeom prst="bentUpArrow">
            <a:avLst>
              <a:gd name="adj1" fmla="val 4775"/>
              <a:gd name="adj2" fmla="val 10393"/>
              <a:gd name="adj3" fmla="val 19382"/>
            </a:avLst>
          </a:prstGeom>
          <a:solidFill>
            <a:srgbClr val="3147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로 굽음 21">
            <a:extLst>
              <a:ext uri="{FF2B5EF4-FFF2-40B4-BE49-F238E27FC236}">
                <a16:creationId xmlns:a16="http://schemas.microsoft.com/office/drawing/2014/main" id="{483FA4AF-FD9F-45D3-9C86-C79D241A3D7B}"/>
              </a:ext>
            </a:extLst>
          </p:cNvPr>
          <p:cNvSpPr/>
          <p:nvPr/>
        </p:nvSpPr>
        <p:spPr>
          <a:xfrm>
            <a:off x="9773609" y="4306529"/>
            <a:ext cx="930591" cy="875071"/>
          </a:xfrm>
          <a:prstGeom prst="bentUpArrow">
            <a:avLst>
              <a:gd name="adj1" fmla="val 4775"/>
              <a:gd name="adj2" fmla="val 10393"/>
              <a:gd name="adj3" fmla="val 19382"/>
            </a:avLst>
          </a:prstGeom>
          <a:solidFill>
            <a:srgbClr val="3147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682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60922-8892-DAD0-586B-B529700CA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D965A0F-EA5F-788A-3E80-70D9D80DC4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8E34A5-8ACC-61F0-FFC2-431FC79FE4D0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FC7C0-3FDC-9DEA-BC4A-643CE1CD298D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07B744DA-0DBD-EDCD-FF7F-D5CE99BFA263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0945ECD7-DBE6-AF75-303A-0A55A306A2F2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03C0D7-526E-5DA6-9976-88759E067823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글쓰기 폼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9DF519-CD16-AC3B-48D8-26AB71C2F40D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954496D-09E4-C872-97B6-8D0C7BBB2F07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B1E1BC-4434-A4E4-A30F-F6CB11D781F2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2C04F3-594B-4424-82E6-D496D07F2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6" y="2034759"/>
            <a:ext cx="9186066" cy="4418433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1606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F6D8E3-46D6-AC2B-C245-F616558F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42FDCC4-F415-5213-305C-211A5B3D5E9E}"/>
              </a:ext>
            </a:extLst>
          </p:cNvPr>
          <p:cNvGrpSpPr/>
          <p:nvPr/>
        </p:nvGrpSpPr>
        <p:grpSpPr>
          <a:xfrm>
            <a:off x="5016218" y="2598003"/>
            <a:ext cx="2159566" cy="1608525"/>
            <a:chOff x="5473418" y="2403068"/>
            <a:chExt cx="2159566" cy="16085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82B395-5195-DB1A-F40F-196F24F4E6E8}"/>
                </a:ext>
              </a:extLst>
            </p:cNvPr>
            <p:cNvSpPr txBox="1"/>
            <p:nvPr/>
          </p:nvSpPr>
          <p:spPr>
            <a:xfrm>
              <a:off x="5839895" y="2403068"/>
              <a:ext cx="142660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4800" spc="-300" dirty="0">
                  <a:solidFill>
                    <a:schemeClr val="bg1"/>
                  </a:solidFill>
                </a:rPr>
                <a:t>Part 3</a:t>
              </a:r>
              <a:endParaRPr lang="ko-KR" altLang="en-US" sz="4800" spc="-3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00C5D-392A-3D6F-41CE-19B33A79A2B1}"/>
                </a:ext>
              </a:extLst>
            </p:cNvPr>
            <p:cNvSpPr txBox="1"/>
            <p:nvPr/>
          </p:nvSpPr>
          <p:spPr>
            <a:xfrm>
              <a:off x="5473418" y="3303707"/>
              <a:ext cx="215956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4000" b="1" spc="-300" dirty="0">
                  <a:solidFill>
                    <a:schemeClr val="bg1"/>
                  </a:solidFill>
                </a:rPr>
                <a:t>기능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36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8998F-E356-460F-9EDA-0A41AE18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9CF31FC-C549-B3BF-E415-1D4CBD5829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7C4253-4511-839E-95BC-239471AE0E92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A064F-480C-6731-EAD3-2DA947B529DB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86D01ED-30FA-E7AC-FC5F-2A9874167D5C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4D956D43-D76A-420C-DB7E-38EA1E3557CD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F372A6-5F75-478E-2BB8-45F4FC948847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 및 상세보기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EED239-C75D-55D2-C2F4-5874F0D1A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4" y="1913854"/>
            <a:ext cx="7806542" cy="2275449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7" name="그림 6" descr="텍스트, 폰트, 라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7AE752-E0CF-8596-D77F-BB32426F1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4" y="4429926"/>
            <a:ext cx="7806542" cy="196344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83DD93-B9F4-9FF2-B62A-468AC454FD16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492059-9C90-9D10-8704-F912342F6AC6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5DC0BD-0967-22BD-6F2D-4D4D6CC21FE6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779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83651E-F774-8E03-B23B-CA74F4B6E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5FC52F2-45D5-556C-5394-A59C0D0265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6ADE-F486-C50C-615F-C587760DC1C3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E1FEB7-E2B3-A0E1-0454-8265504B8995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C32710C-EE86-72D6-7213-B73B489B0675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44E03896-A3AA-26E9-1C3C-01776CAB3BAE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838530-F8E2-91DE-985F-486079A8FADC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 폼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A4C4AF-DCFE-109F-E5DA-D13B37BDE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8" y="1913854"/>
            <a:ext cx="8388440" cy="4660244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C539C5C-F8EB-F520-78A0-15AD7039C055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D0ED464-EEEB-FA80-1381-8F2AFC6ADAE5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C72866-6C8B-018F-6026-B9F35AB56A2C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7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FD175-B2CF-4C3B-CAE0-A555E05C2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CC4A388-EF80-284D-93ED-A68C9BB2F1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E5CD13-43C8-82AB-060A-1020952F9C38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6E3A4-381C-DA79-49CC-BF55BAAFDA6B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24D833E-A6D2-0B68-9D2D-85FBA956C7EA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43E9ABBA-AFC4-FAE5-3800-EFFBC8F7F9C0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3C3948-F93C-AFBE-67B8-F1556104BFE6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 후 상세보기 변화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3FD6A2-0625-02AC-9641-B7B0483AA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1934472"/>
            <a:ext cx="9409471" cy="4592799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259495-C376-8361-5AB9-1C98E2EFB2D4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3F4EE8-C449-4C02-EAB0-7D6E60FD89CE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43036-F420-87F6-878E-D0408AE0D01C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20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3C07B-EB5F-FED6-BB1B-1EC2A8E6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23B452E-4935-EE6A-00D5-F882A06161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3ED6B0-57FD-A316-2846-CBD0C3D4BF2C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682C2-ADBC-D058-4DF3-F6B8E81D3503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F2D50C9F-6F2B-252F-0D86-D7EE7CEC637C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8147B50-15EF-7C1B-216C-888F6A2EDF30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D71691-F4D3-112C-7342-42D63930F3C6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댓글 등록 기능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56877E0-5FFE-59F3-5704-770316901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1766124"/>
            <a:ext cx="2889417" cy="4654341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387AB90-949C-962E-4FA3-0EB74A47B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53" y="2495894"/>
            <a:ext cx="5515745" cy="349616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1117F54-9CC9-718C-EA1E-A7ED5FB011B8}"/>
              </a:ext>
            </a:extLst>
          </p:cNvPr>
          <p:cNvSpPr/>
          <p:nvPr/>
        </p:nvSpPr>
        <p:spPr>
          <a:xfrm>
            <a:off x="3533948" y="3859360"/>
            <a:ext cx="1017714" cy="5232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6198B9-FEBA-EE7D-3973-86FD31A089A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51D0BF-F3AB-EA59-5666-E9C83639BFC9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82C2F2-9375-BE79-272A-1C29CC19F2E7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333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43E1B-54A0-176D-0260-28CB722A9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F595546-B9DC-72DF-5C05-9826F9C27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8724AC-5923-06D0-9AB3-20115C25F774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5912D-51B3-24C5-0E37-CF66AA2D845F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D315033-CF81-9C42-47B4-D6632C1270C9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1C0002B2-2561-EC1D-A870-C14A09264A0E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48B5ED-A576-203E-E592-7452C4A18158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 폼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B422F50-0CC5-BF4A-C7D9-8C109CF8D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6" y="2782529"/>
            <a:ext cx="4623872" cy="2930848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7" name="그림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E75342-AB9D-A459-2A71-5ABC27C9E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8036"/>
            <a:ext cx="5522604" cy="2205868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D62DCE8-CAA0-BC14-CFE2-7761986545A1}"/>
              </a:ext>
            </a:extLst>
          </p:cNvPr>
          <p:cNvSpPr/>
          <p:nvPr/>
        </p:nvSpPr>
        <p:spPr>
          <a:xfrm>
            <a:off x="5309420" y="4060723"/>
            <a:ext cx="894736" cy="4129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F836CA-C8EB-E4EB-9FCB-4CF4C301B3C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9D8FCC1-24F9-5D23-2E3B-51AF2B30F903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21E74D-92F8-3E0C-B914-C80035A82B32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12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2945B-99A5-ACAA-6FD4-910584F80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F46347-1CF9-4920-DEFB-8B931B2884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055FE6-B6D3-FC9A-DC39-C1EC90E35546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A0B73-8CE0-1038-B3CD-AF9971323112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545C8F0-12CF-44BB-8C78-0D834505718E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19F47B74-75CE-320C-A7D6-AF4AE03E1189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663BE2-E2A2-46CA-4BA1-CA589A44CFAB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모달메세지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, 스크린샷, 폰트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C351D07-3CBC-8ABE-A4A5-A404ADCFB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51739"/>
            <a:ext cx="5744377" cy="217200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 descr="텍스트, 스크린샷, 폰트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F7E3CB-8B06-0B72-F8D4-66ACAB290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" y="3051739"/>
            <a:ext cx="5725324" cy="219105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A9F321-C739-4BC4-917F-CAE8B77A2FF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0C12D1-AB3B-4B69-9994-394A2406689E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81C93-F79C-4F08-8F2F-8C9BA65C46AA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872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E54E1-72EA-496B-C2B8-F16E727B8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CD391E8-E62B-B39F-0BC8-60453D0A8C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8A4400-F634-8105-365A-01A09A13C505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608E6-F1E9-A8CF-6A0D-B7DAF074A71E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A3BDAA2-EC64-CE3B-5FD3-850D038324BE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9F2F743-2E13-0846-9D40-FD27DBD65452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06AB72-8E3C-6FF5-F318-F7E0131BE0A8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게시글 좋아요 상태변화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34C19B7-BFE8-2341-1C6A-BF8FF16E6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16" y="2319657"/>
            <a:ext cx="5020376" cy="384863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DA815D-3859-CFD9-CAFA-A0C024BEF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" y="2319657"/>
            <a:ext cx="5639587" cy="388674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1DB87D-76F7-E93C-AFCA-14462B6DDE33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AD7E07-4420-F6EA-D4B9-A6D9061BE8C7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594D94-06F6-CD7C-AE20-4E814E69929F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96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312EC-2DA8-79D1-C8CD-8016A6211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27F3FCD-F5A2-8538-2A8F-A2641381B6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467999-1393-8E1A-034D-4ED583CC8D2A}"/>
              </a:ext>
            </a:extLst>
          </p:cNvPr>
          <p:cNvSpPr/>
          <p:nvPr/>
        </p:nvSpPr>
        <p:spPr>
          <a:xfrm>
            <a:off x="266699" y="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B2077-2D5D-4549-98F7-68D3DB3AA1A1}"/>
              </a:ext>
            </a:extLst>
          </p:cNvPr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기능 상세 설명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1ECB020-385D-2757-BB38-21EEC3C47BDC}"/>
              </a:ext>
            </a:extLst>
          </p:cNvPr>
          <p:cNvSpPr txBox="1"/>
          <p:nvPr/>
        </p:nvSpPr>
        <p:spPr>
          <a:xfrm>
            <a:off x="432435" y="173570"/>
            <a:ext cx="541310" cy="75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u="none" strike="noStrike" kern="1200" cap="none" spc="0" normalizeH="0" baseline="0" dirty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rPr>
              <a:t>6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5CBB60C5-6D45-FD00-B816-D334B72BB0F8}"/>
              </a:ext>
            </a:extLst>
          </p:cNvPr>
          <p:cNvSpPr txBox="1"/>
          <p:nvPr/>
        </p:nvSpPr>
        <p:spPr>
          <a:xfrm>
            <a:off x="1425910" y="1144623"/>
            <a:ext cx="4891306" cy="5232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게시판 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3BD013-F3EA-870A-DD65-ABE5E96A8B2E}"/>
              </a:ext>
            </a:extLst>
          </p:cNvPr>
          <p:cNvSpPr/>
          <p:nvPr/>
        </p:nvSpPr>
        <p:spPr>
          <a:xfrm>
            <a:off x="8598627" y="931545"/>
            <a:ext cx="3326674" cy="98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 </a:t>
            </a:r>
            <a:r>
              <a:rPr lang="ko-KR" altLang="en-US" dirty="0" err="1">
                <a:solidFill>
                  <a:schemeClr val="tx1"/>
                </a:solidFill>
              </a:rPr>
              <a:t>공지글</a:t>
            </a:r>
            <a:r>
              <a:rPr lang="ko-KR" altLang="en-US" dirty="0">
                <a:solidFill>
                  <a:schemeClr val="tx1"/>
                </a:solidFill>
              </a:rPr>
              <a:t> 작성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BFE6EB-A490-D7E0-487C-FA17FFAD0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73" y="2492606"/>
            <a:ext cx="9780330" cy="1717693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130204B-F83C-19CB-632A-6B7A0F16053A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9E01CB3-96EE-E37B-2E46-B6DA692A3D5D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206C0D-E979-2009-DADF-FFABCAA5358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6</a:t>
              </a:r>
              <a:endParaRPr lang="ko-KR" altLang="en-US" sz="4400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9C5EC1-3D05-40BB-B598-5084F60FC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" y="3772839"/>
            <a:ext cx="4696480" cy="2734057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13" name="그림 1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E11500-AFCB-415A-90BE-5B146D9C6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65" y="3793115"/>
            <a:ext cx="4629796" cy="2753109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15" name="그림 1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143918-78E5-41F1-B302-E44DBE86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72" y="3844898"/>
            <a:ext cx="4867954" cy="2610214"/>
          </a:xfrm>
          <a:prstGeom prst="rect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6080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134565" y="2659558"/>
            <a:ext cx="3922869" cy="1538883"/>
            <a:chOff x="4134564" y="2472710"/>
            <a:chExt cx="3922869" cy="1538883"/>
          </a:xfrm>
        </p:grpSpPr>
        <p:sp>
          <p:nvSpPr>
            <p:cNvPr id="2" name="TextBox 1"/>
            <p:cNvSpPr txBox="1"/>
            <p:nvPr/>
          </p:nvSpPr>
          <p:spPr>
            <a:xfrm>
              <a:off x="5160485" y="2472710"/>
              <a:ext cx="1871026" cy="830997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lvl="0" algn="ctr">
                <a:defRPr/>
              </a:pPr>
              <a:r>
                <a:rPr lang="en-US" altLang="ko-KR" sz="4800" spc="-300" dirty="0">
                  <a:solidFill>
                    <a:schemeClr val="bg1"/>
                  </a:solidFill>
                </a:rPr>
                <a:t>Part 7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134564" y="3303707"/>
              <a:ext cx="3922869" cy="70788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lvl="0" algn="ctr">
                <a:defRPr/>
              </a:pPr>
              <a:r>
                <a:rPr lang="ko-KR" altLang="en-US" sz="4000" b="1" spc="-300">
                  <a:solidFill>
                    <a:schemeClr val="bg1"/>
                  </a:solidFill>
                </a:rPr>
                <a:t>개선 방향 및 후기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7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2800" spc="-300" dirty="0">
                <a:solidFill>
                  <a:schemeClr val="accent5"/>
                </a:solidFill>
              </a:rPr>
              <a:t>개선방향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en-US" altLang="ko-KR" sz="2800" spc="-30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2FD5F-460F-4BEF-8E58-76187E818E8B}"/>
              </a:ext>
            </a:extLst>
          </p:cNvPr>
          <p:cNvSpPr txBox="1"/>
          <p:nvPr/>
        </p:nvSpPr>
        <p:spPr>
          <a:xfrm>
            <a:off x="503745" y="1133938"/>
            <a:ext cx="7938392" cy="44012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chemeClr val="accent5"/>
                </a:solidFill>
              </a:rPr>
              <a:t>데이터 처리 방식 통일</a:t>
            </a:r>
            <a:endParaRPr lang="en-US" altLang="ko-KR" sz="2800" dirty="0">
              <a:solidFill>
                <a:schemeClr val="accent5"/>
              </a:solidFill>
            </a:endParaRPr>
          </a:p>
          <a:p>
            <a:pPr lvl="0">
              <a:defRPr/>
            </a:pPr>
            <a:r>
              <a:rPr lang="en-US" altLang="ko-KR" sz="2800" dirty="0">
                <a:solidFill>
                  <a:schemeClr val="accent5"/>
                </a:solidFill>
              </a:rPr>
              <a:t>MVC </a:t>
            </a:r>
            <a:r>
              <a:rPr lang="ko-KR" altLang="en-US" sz="2800" dirty="0">
                <a:solidFill>
                  <a:schemeClr val="accent5"/>
                </a:solidFill>
              </a:rPr>
              <a:t>패턴을 활용한 방식으로 통일하기 </a:t>
            </a:r>
            <a:endParaRPr lang="en-US" altLang="ko-KR" sz="2800" dirty="0">
              <a:solidFill>
                <a:schemeClr val="accent5"/>
              </a:solidFill>
            </a:endParaRPr>
          </a:p>
          <a:p>
            <a:pPr lvl="0">
              <a:defRPr/>
            </a:pPr>
            <a:endParaRPr lang="en-US" altLang="ko-KR" sz="2800" dirty="0">
              <a:solidFill>
                <a:schemeClr val="accent5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accent5"/>
                </a:solidFill>
              </a:rPr>
              <a:t>코드 일관성 높이기</a:t>
            </a:r>
            <a:endParaRPr lang="en-US" altLang="ko-KR" sz="2800" dirty="0">
              <a:solidFill>
                <a:schemeClr val="accent5"/>
              </a:solidFill>
            </a:endParaRPr>
          </a:p>
          <a:p>
            <a:pPr lvl="0">
              <a:defRPr/>
            </a:pPr>
            <a:endParaRPr lang="en-US" altLang="ko-KR" sz="2800" dirty="0">
              <a:solidFill>
                <a:schemeClr val="accent5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accent5"/>
                </a:solidFill>
              </a:rPr>
              <a:t>스타일 코드 통합</a:t>
            </a:r>
            <a:endParaRPr lang="en-US" altLang="ko-KR" sz="2800" dirty="0">
              <a:solidFill>
                <a:schemeClr val="accent5"/>
              </a:solidFill>
            </a:endParaRPr>
          </a:p>
          <a:p>
            <a:pPr lvl="0">
              <a:defRPr/>
            </a:pPr>
            <a:endParaRPr lang="en-US" altLang="ko-KR" sz="2800" dirty="0">
              <a:solidFill>
                <a:schemeClr val="accent5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accent5"/>
                </a:solidFill>
              </a:rPr>
              <a:t>차트 데이터 수정 기능</a:t>
            </a:r>
            <a:endParaRPr lang="en-US" altLang="ko-KR" sz="2800" dirty="0">
              <a:solidFill>
                <a:schemeClr val="accent5"/>
              </a:solidFill>
            </a:endParaRPr>
          </a:p>
          <a:p>
            <a:pPr lvl="0">
              <a:defRPr/>
            </a:pPr>
            <a:endParaRPr lang="en-US" altLang="ko-KR" sz="2800" dirty="0">
              <a:solidFill>
                <a:schemeClr val="accent5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accent5"/>
                </a:solidFill>
              </a:rPr>
              <a:t>화면 크기에 따라 변하는 반응형 웹 페이지로 수정</a:t>
            </a:r>
            <a:endParaRPr lang="en-US" altLang="ko-K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7206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87BFD4F-DAD0-471D-AB29-6FDFDE7FF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4E499C-BB05-4E1F-BC41-DDE47AE0FCA3}"/>
              </a:ext>
            </a:extLst>
          </p:cNvPr>
          <p:cNvSpPr/>
          <p:nvPr/>
        </p:nvSpPr>
        <p:spPr>
          <a:xfrm>
            <a:off x="6134187" y="0"/>
            <a:ext cx="60959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69372-DC16-40F9-92DA-D70B6B6DC86C}"/>
              </a:ext>
            </a:extLst>
          </p:cNvPr>
          <p:cNvSpPr txBox="1"/>
          <p:nvPr/>
        </p:nvSpPr>
        <p:spPr>
          <a:xfrm>
            <a:off x="417237" y="2038440"/>
            <a:ext cx="3998210" cy="7083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메인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A796A-9E6E-4738-8F5F-A4B9427C25B9}"/>
              </a:ext>
            </a:extLst>
          </p:cNvPr>
          <p:cNvSpPr txBox="1"/>
          <p:nvPr/>
        </p:nvSpPr>
        <p:spPr>
          <a:xfrm>
            <a:off x="417237" y="4060555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관광객 수 그래프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595F27-6EFF-44A5-8382-F7ECAAF38AA9}"/>
              </a:ext>
            </a:extLst>
          </p:cNvPr>
          <p:cNvSpPr txBox="1"/>
          <p:nvPr/>
        </p:nvSpPr>
        <p:spPr>
          <a:xfrm>
            <a:off x="417237" y="488672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사용법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송명 Regular (본문)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45B600-9471-48F1-A04E-1E69B89D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93" y="96291"/>
            <a:ext cx="5905586" cy="666541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ED139B-F5C2-433C-B501-924385D3DDD8}"/>
              </a:ext>
            </a:extLst>
          </p:cNvPr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964B4-2542-413C-8D12-95C41B9589C2}"/>
                </a:ext>
              </a:extLst>
            </p:cNvPr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C9C21B-BC16-4449-B76B-533DF57C1645}"/>
                </a:ext>
              </a:extLst>
            </p:cNvPr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47C12-BF05-4F29-A4C4-F56DDB92C7BD}"/>
              </a:ext>
            </a:extLst>
          </p:cNvPr>
          <p:cNvSpPr txBox="1"/>
          <p:nvPr/>
        </p:nvSpPr>
        <p:spPr>
          <a:xfrm>
            <a:off x="417237" y="3234388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J송명 Regular (본문)"/>
              </a:rPr>
              <a:t>카테고리 메뉴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DDE16-CAF3-4F24-B0C1-6B60C29FFBFD}"/>
              </a:ext>
            </a:extLst>
          </p:cNvPr>
          <p:cNvSpPr txBox="1"/>
          <p:nvPr/>
        </p:nvSpPr>
        <p:spPr>
          <a:xfrm>
            <a:off x="1147236" y="2518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5"/>
                </a:solidFill>
              </a:rPr>
              <a:t>기능소개</a:t>
            </a:r>
          </a:p>
        </p:txBody>
      </p:sp>
    </p:spTree>
    <p:extLst>
      <p:ext uri="{BB962C8B-B14F-4D97-AF65-F5344CB8AC3E}">
        <p14:creationId xmlns:p14="http://schemas.microsoft.com/office/powerpoint/2010/main" val="2604088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7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8258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후기</a:t>
            </a:r>
            <a:endParaRPr lang="ko-KR" altLang="en-US" sz="2800" spc="-300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 spc="-30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1530132" y="1527717"/>
            <a:ext cx="1634400" cy="1634400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243794" y="1527717"/>
            <a:ext cx="1634400" cy="1634400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8957456" y="1527717"/>
            <a:ext cx="1634400" cy="1634400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905284" y="3856756"/>
            <a:ext cx="954107" cy="40011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000"/>
              <a:t>고건우</a:t>
            </a:r>
          </a:p>
        </p:txBody>
      </p:sp>
      <p:cxnSp>
        <p:nvCxnSpPr>
          <p:cNvPr id="73" name="직선 연결선 72"/>
          <p:cNvCxnSpPr/>
          <p:nvPr/>
        </p:nvCxnSpPr>
        <p:spPr>
          <a:xfrm>
            <a:off x="1973766" y="3524255"/>
            <a:ext cx="747132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618946" y="3828689"/>
            <a:ext cx="954107" cy="40011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000"/>
              <a:t>곽태준</a:t>
            </a:r>
          </a:p>
        </p:txBody>
      </p:sp>
      <p:cxnSp>
        <p:nvCxnSpPr>
          <p:cNvPr id="75" name="직선 연결선 74"/>
          <p:cNvCxnSpPr/>
          <p:nvPr/>
        </p:nvCxnSpPr>
        <p:spPr>
          <a:xfrm>
            <a:off x="5687428" y="3496188"/>
            <a:ext cx="74713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332608" y="3800622"/>
            <a:ext cx="954107" cy="40011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000"/>
              <a:t>김건형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9401090" y="3468121"/>
            <a:ext cx="747132" cy="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49281" y="4392755"/>
            <a:ext cx="2666114" cy="1323439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000" dirty="0"/>
              <a:t>팀장이라는 자리에서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내 작업을 하면서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팀원들의 작업을 확인하는 과정이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매우 힘들었지만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이 과정 속에서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소통 방식을 많이 배웠습니다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81540" y="4392755"/>
            <a:ext cx="2666114" cy="193899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000" dirty="0"/>
              <a:t>이번 프로젝트를 통해 데이터 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처리 방식에 대한 이해도가 크게 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향상되었습니다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첫 프로젝트라 부족한 점도 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있었지만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이 경험은 분명히 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다음 단계로 나아가는 데 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큰 밑거름이 될 것입니다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56" y="4392755"/>
            <a:ext cx="2666114" cy="193899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ko-KR" altLang="en-US" sz="2000" dirty="0"/>
              <a:t>이번 팀 프로젝트를 통해서</a:t>
            </a:r>
            <a:endParaRPr lang="en-US" altLang="ko-KR" sz="2000" dirty="0"/>
          </a:p>
          <a:p>
            <a:pPr lvl="0" algn="ctr">
              <a:defRPr/>
            </a:pPr>
            <a:r>
              <a:rPr lang="en-US" altLang="ko-KR" sz="2000" dirty="0"/>
              <a:t>DB</a:t>
            </a:r>
            <a:r>
              <a:rPr lang="ko-KR" altLang="en-US" sz="2000" dirty="0"/>
              <a:t>와 </a:t>
            </a:r>
            <a:r>
              <a:rPr lang="en-US" altLang="ko-KR" sz="2000" dirty="0"/>
              <a:t>JSP</a:t>
            </a:r>
            <a:r>
              <a:rPr lang="ko-KR" altLang="en-US" sz="2000" dirty="0"/>
              <a:t>를 연결하고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서버를 통해</a:t>
            </a:r>
            <a:r>
              <a:rPr lang="en-US" altLang="ko-KR" sz="2000" dirty="0"/>
              <a:t> </a:t>
            </a:r>
            <a:r>
              <a:rPr lang="ko-KR" altLang="en-US" sz="2000" dirty="0"/>
              <a:t>계정을 관리하는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방식을 익혔습니다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부족한 부분도 많았지만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점차 나아질 것이고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배움을 멈추지</a:t>
            </a:r>
            <a:r>
              <a:rPr lang="en-US" altLang="ko-KR" sz="2000" dirty="0"/>
              <a:t> </a:t>
            </a:r>
            <a:r>
              <a:rPr lang="ko-KR" altLang="en-US" sz="2000" dirty="0"/>
              <a:t>않을 것입니다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20000" cy="943011"/>
            <a:chOff x="292100" y="0"/>
            <a:chExt cx="720000" cy="943011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70"/>
              <a:ext cx="4700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dirty="0">
                  <a:solidFill>
                    <a:schemeClr val="bg1"/>
                  </a:solidFill>
                </a:rPr>
                <a:t>7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8258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후기</a:t>
            </a:r>
            <a:endParaRPr lang="ko-KR" altLang="en-US" sz="2800" spc="-300" dirty="0">
              <a:solidFill>
                <a:schemeClr val="accent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19102" y="3856756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/>
              <a:t>노은지</a:t>
            </a:r>
          </a:p>
        </p:txBody>
      </p:sp>
      <p:cxnSp>
        <p:nvCxnSpPr>
          <p:cNvPr id="73" name="직선 연결선 72"/>
          <p:cNvCxnSpPr/>
          <p:nvPr/>
        </p:nvCxnSpPr>
        <p:spPr>
          <a:xfrm>
            <a:off x="3087583" y="3524255"/>
            <a:ext cx="747132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213777" y="3828689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/>
              <a:t>이동근</a:t>
            </a:r>
          </a:p>
        </p:txBody>
      </p:sp>
      <p:cxnSp>
        <p:nvCxnSpPr>
          <p:cNvPr id="75" name="직선 연결선 74"/>
          <p:cNvCxnSpPr/>
          <p:nvPr/>
        </p:nvCxnSpPr>
        <p:spPr>
          <a:xfrm>
            <a:off x="8282259" y="3496188"/>
            <a:ext cx="74713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163098" y="4392755"/>
            <a:ext cx="2666114" cy="193899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>
              <a:defRPr/>
            </a:pPr>
            <a:r>
              <a:rPr lang="ko-KR" altLang="en-US" sz="2000" dirty="0"/>
              <a:t>지도 </a:t>
            </a:r>
            <a:r>
              <a:rPr lang="en-US" altLang="ko-KR" sz="2000" dirty="0"/>
              <a:t>API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연동하는 게 생각보다 어려워서</a:t>
            </a:r>
            <a:endParaRPr lang="en-US" altLang="ko-KR" sz="2000" dirty="0"/>
          </a:p>
          <a:p>
            <a:pPr algn="ctr">
              <a:defRPr/>
            </a:pPr>
            <a:r>
              <a:rPr lang="ko-KR" altLang="en-US" sz="2000" dirty="0"/>
              <a:t>연동이 되었을 때 아주 뿌듯했습니다</a:t>
            </a:r>
            <a:r>
              <a:rPr lang="en-US" altLang="ko-KR" sz="2000" dirty="0"/>
              <a:t>.</a:t>
            </a:r>
          </a:p>
          <a:p>
            <a:pPr algn="ctr">
              <a:defRPr/>
            </a:pPr>
            <a:r>
              <a:rPr lang="ko-KR" altLang="en-US" sz="2000" dirty="0"/>
              <a:t>팀원들과 함께 하나의 프로젝트를 완성해 나가는</a:t>
            </a:r>
            <a:br>
              <a:rPr lang="en-US" altLang="ko-KR" sz="2000" dirty="0"/>
            </a:br>
            <a:r>
              <a:rPr lang="ko-KR" altLang="en-US" sz="2000" dirty="0"/>
              <a:t>재미도 알게 되었습니다</a:t>
            </a:r>
            <a:r>
              <a:rPr lang="en-US" altLang="ko-KR" sz="2000" dirty="0"/>
              <a:t>.</a:t>
            </a:r>
          </a:p>
          <a:p>
            <a:pPr algn="ctr">
              <a:defRPr/>
            </a:pPr>
            <a:r>
              <a:rPr lang="ko-KR" altLang="en-US" sz="2000" dirty="0"/>
              <a:t>다음 프로젝트는 더 잘 할 수 있을 것 같습니다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lvl="0" algn="ctr">
              <a:defRPr/>
            </a:pP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362790" y="4392755"/>
            <a:ext cx="2666114" cy="1631216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en-US" altLang="ko-KR" sz="2000" dirty="0"/>
              <a:t>DB</a:t>
            </a:r>
            <a:r>
              <a:rPr lang="ko-KR" altLang="en-US" sz="2000" dirty="0"/>
              <a:t>와 관련이 깊은 작업을 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하고싶은 마음으로 시작했지만 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프로젝트를 진행함에 따라</a:t>
            </a:r>
            <a:br>
              <a:rPr lang="en-US" altLang="ko-KR" sz="2000" dirty="0"/>
            </a:br>
            <a:r>
              <a:rPr lang="ko-KR" altLang="en-US" sz="2000" dirty="0"/>
              <a:t>데이터처리 방식에 대해 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공부하는 시간이 되었습니다</a:t>
            </a:r>
            <a:r>
              <a:rPr lang="en-US" altLang="ko-KR" sz="2000" dirty="0"/>
              <a:t>.</a:t>
            </a:r>
          </a:p>
          <a:p>
            <a:pPr lvl="0" algn="ctr">
              <a:defRPr/>
            </a:pPr>
            <a:r>
              <a:rPr lang="ko-KR" altLang="en-US" sz="2000" dirty="0"/>
              <a:t>이를 바탕으로  더욱 발전된 모습으로</a:t>
            </a:r>
            <a:endParaRPr lang="en-US" altLang="ko-KR" sz="2000" dirty="0"/>
          </a:p>
          <a:p>
            <a:pPr lvl="0" algn="ctr">
              <a:defRPr/>
            </a:pPr>
            <a:r>
              <a:rPr lang="ko-KR" altLang="en-US" sz="2000" dirty="0"/>
              <a:t> 정진하겠습니다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타원 7"/>
          <p:cNvSpPr>
            <a:spLocks noChangeAspect="1"/>
          </p:cNvSpPr>
          <p:nvPr/>
        </p:nvSpPr>
        <p:spPr>
          <a:xfrm>
            <a:off x="2688423" y="1527717"/>
            <a:ext cx="1634400" cy="163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799160" y="1527717"/>
            <a:ext cx="1634400" cy="1634400"/>
          </a:xfrm>
          <a:prstGeom prst="ellipse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0">
                <a:effectLst/>
              </a:rPr>
              <a:t> 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양쪽 대괄호 1"/>
          <p:cNvSpPr/>
          <p:nvPr/>
        </p:nvSpPr>
        <p:spPr>
          <a:xfrm>
            <a:off x="423746" y="2302727"/>
            <a:ext cx="5274527" cy="2252546"/>
          </a:xfrm>
          <a:prstGeom prst="bracketPair">
            <a:avLst>
              <a:gd name="adj" fmla="val 1468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4476" y="2644170"/>
            <a:ext cx="2533066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9600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en-US" altLang="ko-KR" sz="6600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en-US" altLang="ko-KR" sz="9600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ko-KR" altLang="en-US" sz="9600" spc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304050" y="5327385"/>
            <a:ext cx="4571498" cy="1170879"/>
            <a:chOff x="6434255" y="5093209"/>
            <a:chExt cx="4571498" cy="1170879"/>
          </a:xfrm>
        </p:grpSpPr>
        <p:grpSp>
          <p:nvGrpSpPr>
            <p:cNvPr id="4" name="그룹 3"/>
            <p:cNvGrpSpPr/>
            <p:nvPr/>
          </p:nvGrpSpPr>
          <p:grpSpPr>
            <a:xfrm>
              <a:off x="6434255" y="5093209"/>
              <a:ext cx="4460486" cy="1170879"/>
              <a:chOff x="5921299" y="5363736"/>
              <a:chExt cx="5980770" cy="1170879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6040245" y="5464098"/>
                <a:ext cx="5861824" cy="1070517"/>
              </a:xfrm>
              <a:prstGeom prst="rect">
                <a:avLst/>
              </a:prstGeom>
              <a:pattFill prst="pct75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921299" y="5363736"/>
                <a:ext cx="5861824" cy="107051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653309" y="5298275"/>
              <a:ext cx="43524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 b="1" spc="-300">
                  <a:solidFill>
                    <a:schemeClr val="bg1"/>
                  </a:solidFill>
                  <a:latin typeface="+mn-ea"/>
                </a:rPr>
                <a:t>감사합니다</a:t>
              </a:r>
              <a:r>
                <a:rPr lang="en-US" altLang="ko-KR" sz="3600" b="1" spc="-300">
                  <a:solidFill>
                    <a:schemeClr val="bg1"/>
                  </a:solidFill>
                  <a:latin typeface="+mn-ea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피크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6C7B2"/>
      </a:accent1>
      <a:accent2>
        <a:srgbClr val="AD8D6F"/>
      </a:accent2>
      <a:accent3>
        <a:srgbClr val="A5A5A5"/>
      </a:accent3>
      <a:accent4>
        <a:srgbClr val="FFC000"/>
      </a:accent4>
      <a:accent5>
        <a:srgbClr val="31475D"/>
      </a:accent5>
      <a:accent6>
        <a:srgbClr val="CE8720"/>
      </a:accent6>
      <a:hlink>
        <a:srgbClr val="3F3F3F"/>
      </a:hlink>
      <a:folHlink>
        <a:srgbClr val="3F3F3F"/>
      </a:folHlink>
    </a:clrScheme>
    <a:fontScheme name="J송명 Regular">
      <a:majorFont>
        <a:latin typeface="J송명 Regular"/>
        <a:ea typeface="J송명 Regular"/>
        <a:cs typeface=""/>
      </a:majorFont>
      <a:minorFont>
        <a:latin typeface="J송명 Regular"/>
        <a:ea typeface="J송명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0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1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2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3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4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5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6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7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8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19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0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1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2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3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4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5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6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7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8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29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0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1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2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3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4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5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6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7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8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39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0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1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2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3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4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5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6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7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8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49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5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50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51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52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53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54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6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7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8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ppt/theme/themeOverride9.xml><?xml version="1.0" encoding="utf-8"?>
<a:themeOverride xmlns:a="http://schemas.openxmlformats.org/drawingml/2006/main">
  <a:clrScheme name="피크닉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6C7B2"/>
    </a:accent1>
    <a:accent2>
      <a:srgbClr val="AD8D6F"/>
    </a:accent2>
    <a:accent3>
      <a:srgbClr val="A5A5A5"/>
    </a:accent3>
    <a:accent4>
      <a:srgbClr val="FFC000"/>
    </a:accent4>
    <a:accent5>
      <a:srgbClr val="31475D"/>
    </a:accent5>
    <a:accent6>
      <a:srgbClr val="CE8720"/>
    </a:accent6>
    <a:hlink>
      <a:srgbClr val="3F3F3F"/>
    </a:hlink>
    <a:folHlink>
      <a:srgbClr val="3F3F3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</TotalTime>
  <Words>1708</Words>
  <Application>Microsoft Office PowerPoint</Application>
  <PresentationFormat>와이드스크린</PresentationFormat>
  <Paragraphs>643</Paragraphs>
  <Slides>93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9" baseType="lpstr">
      <vt:lpstr>J송명 Regular</vt:lpstr>
      <vt:lpstr>J송명 Regular (본문)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tj</cp:lastModifiedBy>
  <cp:revision>317</cp:revision>
  <dcterms:created xsi:type="dcterms:W3CDTF">2022-03-17T06:38:28Z</dcterms:created>
  <dcterms:modified xsi:type="dcterms:W3CDTF">2025-05-21T04:20:15Z</dcterms:modified>
  <cp:version/>
</cp:coreProperties>
</file>